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handoutMasterIdLst>
    <p:handoutMasterId r:id="rId14"/>
  </p:handoutMasterIdLst>
  <p:sldIdLst>
    <p:sldId id="256" r:id="rId2"/>
    <p:sldId id="1651" r:id="rId3"/>
    <p:sldId id="1650" r:id="rId4"/>
    <p:sldId id="258" r:id="rId5"/>
    <p:sldId id="265" r:id="rId6"/>
    <p:sldId id="266" r:id="rId7"/>
    <p:sldId id="260" r:id="rId8"/>
    <p:sldId id="261" r:id="rId9"/>
    <p:sldId id="629" r:id="rId10"/>
    <p:sldId id="632" r:id="rId11"/>
    <p:sldId id="275" r:id="rId12"/>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8" userDrawn="1">
          <p15:clr>
            <a:srgbClr val="A4A3A4"/>
          </p15:clr>
        </p15:guide>
        <p15:guide id="2" pos="2236" userDrawn="1">
          <p15:clr>
            <a:srgbClr val="A4A3A4"/>
          </p15:clr>
        </p15:guide>
        <p15:guide id="3" orient="horz" pos="3157">
          <p15:clr>
            <a:srgbClr val="A4A3A4"/>
          </p15:clr>
        </p15:guide>
        <p15:guide id="4" pos="216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CCCCFF"/>
    <a:srgbClr val="CC00CC"/>
    <a:srgbClr val="9900FF"/>
    <a:srgbClr val="FFCCFF"/>
    <a:srgbClr val="FFCCCC"/>
    <a:srgbClr val="E8FECE"/>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5250" autoAdjust="0"/>
  </p:normalViewPr>
  <p:slideViewPr>
    <p:cSldViewPr>
      <p:cViewPr varScale="1">
        <p:scale>
          <a:sx n="80" d="100"/>
          <a:sy n="80" d="100"/>
        </p:scale>
        <p:origin x="1339" y="58"/>
      </p:cViewPr>
      <p:guideLst>
        <p:guide orient="horz" pos="2160"/>
        <p:guide pos="3840"/>
      </p:guideLst>
    </p:cSldViewPr>
  </p:slideViewPr>
  <p:notesTextViewPr>
    <p:cViewPr>
      <p:scale>
        <a:sx n="75" d="100"/>
        <a:sy n="75" d="100"/>
      </p:scale>
      <p:origin x="0" y="0"/>
    </p:cViewPr>
  </p:notesTextViewPr>
  <p:sorterViewPr>
    <p:cViewPr>
      <p:scale>
        <a:sx n="66" d="100"/>
        <a:sy n="66" d="100"/>
      </p:scale>
      <p:origin x="0" y="0"/>
    </p:cViewPr>
  </p:sorterViewPr>
  <p:notesViewPr>
    <p:cSldViewPr>
      <p:cViewPr>
        <p:scale>
          <a:sx n="100" d="100"/>
          <a:sy n="100" d="100"/>
        </p:scale>
        <p:origin x="-810" y="66"/>
      </p:cViewPr>
      <p:guideLst>
        <p:guide orient="horz" pos="2958"/>
        <p:guide pos="2236"/>
        <p:guide orient="horz" pos="3157"/>
        <p:guide pos="216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23632-0988-45BE-A252-1919B145552A}" type="doc">
      <dgm:prSet loTypeId="urn:microsoft.com/office/officeart/2005/8/layout/vList3" loCatId="list" qsTypeId="urn:microsoft.com/office/officeart/2005/8/quickstyle/simple1" qsCatId="simple" csTypeId="urn:microsoft.com/office/officeart/2005/8/colors/colorful2" csCatId="colorful" phldr="1"/>
      <dgm:spPr/>
    </dgm:pt>
    <dgm:pt modelId="{D363AA7A-2239-49B1-9070-19AF2139EDB4}">
      <dgm:prSet phldrT="[Text]" custT="1"/>
      <dgm:spPr/>
      <dgm:t>
        <a:bodyPr/>
        <a:lstStyle/>
        <a:p>
          <a:r>
            <a:rPr lang="en-US" sz="1400" b="1" dirty="0" err="1">
              <a:solidFill>
                <a:schemeClr val="tx1"/>
              </a:solidFill>
              <a:latin typeface="Agency FB" panose="020B0503020202020204" pitchFamily="34" charset="0"/>
            </a:rPr>
            <a:t>Aparat</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Pengawasan</a:t>
          </a:r>
          <a:r>
            <a:rPr lang="en-US" sz="1400" b="1" dirty="0">
              <a:solidFill>
                <a:schemeClr val="tx1"/>
              </a:solidFill>
              <a:latin typeface="Agency FB" panose="020B0503020202020204" pitchFamily="34" charset="0"/>
            </a:rPr>
            <a:t> Intern </a:t>
          </a:r>
          <a:r>
            <a:rPr lang="en-US" sz="1400" b="1" dirty="0" err="1">
              <a:solidFill>
                <a:schemeClr val="tx1"/>
              </a:solidFill>
              <a:latin typeface="Agency FB" panose="020B0503020202020204" pitchFamily="34" charset="0"/>
            </a:rPr>
            <a:t>Pemerintah</a:t>
          </a:r>
          <a:r>
            <a:rPr lang="en-US" sz="1400" b="1" dirty="0">
              <a:solidFill>
                <a:schemeClr val="tx1"/>
              </a:solidFill>
              <a:latin typeface="Agency FB" panose="020B0503020202020204" pitchFamily="34" charset="0"/>
            </a:rPr>
            <a:t> (APIP) </a:t>
          </a:r>
          <a:r>
            <a:rPr lang="en-US" sz="1400" b="1" dirty="0" err="1">
              <a:solidFill>
                <a:schemeClr val="tx1"/>
              </a:solidFill>
              <a:latin typeface="Agency FB" panose="020B0503020202020204" pitchFamily="34" charset="0"/>
            </a:rPr>
            <a:t>adalah</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instansi</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pemerintah</a:t>
          </a:r>
          <a:r>
            <a:rPr lang="en-US" sz="1400" b="1" dirty="0">
              <a:solidFill>
                <a:schemeClr val="tx1"/>
              </a:solidFill>
              <a:latin typeface="Agency FB" panose="020B0503020202020204" pitchFamily="34" charset="0"/>
            </a:rPr>
            <a:t> yang </a:t>
          </a:r>
          <a:r>
            <a:rPr lang="en-US" sz="1400" b="1" dirty="0" err="1">
              <a:solidFill>
                <a:schemeClr val="tx1"/>
              </a:solidFill>
              <a:latin typeface="Agency FB" panose="020B0503020202020204" pitchFamily="34" charset="0"/>
            </a:rPr>
            <a:t>dibentuk</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dengan</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tugas</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melaksanakan</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pengawasan</a:t>
          </a:r>
          <a:r>
            <a:rPr lang="en-US" sz="1400" b="1" dirty="0">
              <a:solidFill>
                <a:schemeClr val="tx1"/>
              </a:solidFill>
              <a:latin typeface="Agency FB" panose="020B0503020202020204" pitchFamily="34" charset="0"/>
            </a:rPr>
            <a:t> intern di </a:t>
          </a:r>
          <a:r>
            <a:rPr lang="en-US" sz="1400" b="1" dirty="0" err="1">
              <a:solidFill>
                <a:schemeClr val="tx1"/>
              </a:solidFill>
              <a:latin typeface="Agency FB" panose="020B0503020202020204" pitchFamily="34" charset="0"/>
            </a:rPr>
            <a:t>lingkungan</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pemerintah</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pusat</a:t>
          </a:r>
          <a:r>
            <a:rPr lang="en-US" sz="1400" b="1" dirty="0">
              <a:solidFill>
                <a:schemeClr val="tx1"/>
              </a:solidFill>
              <a:latin typeface="Agency FB" panose="020B0503020202020204" pitchFamily="34" charset="0"/>
            </a:rPr>
            <a:t> dan/</a:t>
          </a:r>
          <a:r>
            <a:rPr lang="en-US" sz="1400" b="1" dirty="0" err="1">
              <a:solidFill>
                <a:schemeClr val="tx1"/>
              </a:solidFill>
              <a:latin typeface="Agency FB" panose="020B0503020202020204" pitchFamily="34" charset="0"/>
            </a:rPr>
            <a:t>atau</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daerah</a:t>
          </a:r>
          <a:r>
            <a:rPr lang="en-US" sz="1400" b="1" dirty="0">
              <a:solidFill>
                <a:schemeClr val="tx1"/>
              </a:solidFill>
              <a:latin typeface="Agency FB" panose="020B0503020202020204" pitchFamily="34" charset="0"/>
            </a:rPr>
            <a:t>, yang </a:t>
          </a:r>
          <a:r>
            <a:rPr lang="en-US" sz="1400" b="1" dirty="0" err="1">
              <a:solidFill>
                <a:schemeClr val="tx1"/>
              </a:solidFill>
              <a:latin typeface="Agency FB" panose="020B0503020202020204" pitchFamily="34" charset="0"/>
            </a:rPr>
            <a:t>terdiri</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dari</a:t>
          </a:r>
          <a:r>
            <a:rPr lang="en-US" sz="1400" b="1" dirty="0">
              <a:solidFill>
                <a:schemeClr val="tx1"/>
              </a:solidFill>
              <a:latin typeface="Agency FB" panose="020B0503020202020204" pitchFamily="34" charset="0"/>
            </a:rPr>
            <a:t> BPKP, </a:t>
          </a:r>
          <a:r>
            <a:rPr lang="en-US" sz="1400" b="1" dirty="0" err="1">
              <a:solidFill>
                <a:schemeClr val="tx1"/>
              </a:solidFill>
              <a:latin typeface="Agency FB" panose="020B0503020202020204" pitchFamily="34" charset="0"/>
            </a:rPr>
            <a:t>Inspektorat</a:t>
          </a:r>
          <a:r>
            <a:rPr lang="en-US" sz="1400" b="1" dirty="0">
              <a:solidFill>
                <a:schemeClr val="tx1"/>
              </a:solidFill>
              <a:latin typeface="Agency FB" panose="020B0503020202020204" pitchFamily="34" charset="0"/>
            </a:rPr>
            <a:t> Kementerian/Lembaga </a:t>
          </a:r>
          <a:r>
            <a:rPr lang="en-US" sz="1400" b="1" dirty="0" err="1">
              <a:solidFill>
                <a:schemeClr val="tx1"/>
              </a:solidFill>
              <a:latin typeface="Agency FB" panose="020B0503020202020204" pitchFamily="34" charset="0"/>
            </a:rPr>
            <a:t>Pemerintah</a:t>
          </a:r>
          <a:r>
            <a:rPr lang="en-US" sz="1400" b="1" dirty="0">
              <a:solidFill>
                <a:schemeClr val="tx1"/>
              </a:solidFill>
              <a:latin typeface="Agency FB" panose="020B0503020202020204" pitchFamily="34" charset="0"/>
            </a:rPr>
            <a:t> Non Kementerian/Lembaga Tinggi Negara/Lembaga Negara/</a:t>
          </a:r>
          <a:r>
            <a:rPr lang="en-US" sz="1400" b="1" dirty="0" err="1">
              <a:solidFill>
                <a:schemeClr val="tx1"/>
              </a:solidFill>
              <a:latin typeface="Agency FB" panose="020B0503020202020204" pitchFamily="34" charset="0"/>
            </a:rPr>
            <a:t>Provinsi</a:t>
          </a:r>
          <a:r>
            <a:rPr lang="en-US" sz="1400" b="1" dirty="0">
              <a:solidFill>
                <a:schemeClr val="tx1"/>
              </a:solidFill>
              <a:latin typeface="Agency FB" panose="020B0503020202020204" pitchFamily="34" charset="0"/>
            </a:rPr>
            <a:t>/</a:t>
          </a:r>
          <a:r>
            <a:rPr lang="en-US" sz="1400" b="1" dirty="0" err="1">
              <a:solidFill>
                <a:schemeClr val="tx1"/>
              </a:solidFill>
              <a:latin typeface="Agency FB" panose="020B0503020202020204" pitchFamily="34" charset="0"/>
            </a:rPr>
            <a:t>Kabupaten</a:t>
          </a:r>
          <a:r>
            <a:rPr lang="en-US" sz="1400" b="1" dirty="0">
              <a:solidFill>
                <a:schemeClr val="tx1"/>
              </a:solidFill>
              <a:latin typeface="Agency FB" panose="020B0503020202020204" pitchFamily="34" charset="0"/>
            </a:rPr>
            <a:t>/Kota dan Badan Hukum </a:t>
          </a:r>
          <a:r>
            <a:rPr lang="en-US" sz="1400" b="1" dirty="0" err="1">
              <a:solidFill>
                <a:schemeClr val="tx1"/>
              </a:solidFill>
              <a:latin typeface="Agency FB" panose="020B0503020202020204" pitchFamily="34" charset="0"/>
            </a:rPr>
            <a:t>Pemerintah</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lainnya</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sesuai</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peraturan</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perundang-undangan</a:t>
          </a:r>
          <a:r>
            <a:rPr lang="en-US" sz="1400" b="1" dirty="0">
              <a:solidFill>
                <a:schemeClr val="tx1"/>
              </a:solidFill>
              <a:latin typeface="Agency FB" panose="020B0503020202020204" pitchFamily="34" charset="0"/>
            </a:rPr>
            <a:t> </a:t>
          </a:r>
        </a:p>
      </dgm:t>
    </dgm:pt>
    <dgm:pt modelId="{45950674-B3F3-4FE1-9BCE-86D6739CC863}" type="parTrans" cxnId="{B6D7A91C-F034-4E35-A793-205CF59C8B71}">
      <dgm:prSet/>
      <dgm:spPr/>
      <dgm:t>
        <a:bodyPr/>
        <a:lstStyle/>
        <a:p>
          <a:endParaRPr lang="en-US"/>
        </a:p>
      </dgm:t>
    </dgm:pt>
    <dgm:pt modelId="{F216D08E-5746-44D5-B954-D2083999EC00}" type="sibTrans" cxnId="{B6D7A91C-F034-4E35-A793-205CF59C8B71}">
      <dgm:prSet/>
      <dgm:spPr/>
      <dgm:t>
        <a:bodyPr/>
        <a:lstStyle/>
        <a:p>
          <a:endParaRPr lang="en-US"/>
        </a:p>
      </dgm:t>
    </dgm:pt>
    <dgm:pt modelId="{94A02E9E-7205-42C5-830E-F3B003AA468D}">
      <dgm:prSet phldrT="[Text]" custT="1"/>
      <dgm:spPr/>
      <dgm:t>
        <a:bodyPr/>
        <a:lstStyle/>
        <a:p>
          <a:r>
            <a:rPr lang="en-US" sz="1400" b="1" dirty="0">
              <a:solidFill>
                <a:schemeClr val="tx1"/>
              </a:solidFill>
              <a:latin typeface="Agency FB" panose="020B0503020202020204" pitchFamily="34" charset="0"/>
            </a:rPr>
            <a:t>Model </a:t>
          </a:r>
          <a:r>
            <a:rPr lang="en-US" sz="1400" b="1" dirty="0" err="1">
              <a:solidFill>
                <a:schemeClr val="tx1"/>
              </a:solidFill>
              <a:latin typeface="Agency FB" panose="020B0503020202020204" pitchFamily="34" charset="0"/>
            </a:rPr>
            <a:t>Kapabilitas</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Pengawasan</a:t>
          </a:r>
          <a:r>
            <a:rPr lang="en-US" sz="1400" b="1" dirty="0">
              <a:solidFill>
                <a:schemeClr val="tx1"/>
              </a:solidFill>
              <a:latin typeface="Agency FB" panose="020B0503020202020204" pitchFamily="34" charset="0"/>
            </a:rPr>
            <a:t> Intern </a:t>
          </a:r>
          <a:r>
            <a:rPr lang="en-US" sz="1400" b="1" dirty="0" err="1">
              <a:solidFill>
                <a:schemeClr val="tx1"/>
              </a:solidFill>
              <a:latin typeface="Agency FB" panose="020B0503020202020204" pitchFamily="34" charset="0"/>
            </a:rPr>
            <a:t>atau</a:t>
          </a:r>
          <a:r>
            <a:rPr lang="en-US" sz="1400" b="1" dirty="0">
              <a:solidFill>
                <a:schemeClr val="tx1"/>
              </a:solidFill>
              <a:latin typeface="Agency FB" panose="020B0503020202020204" pitchFamily="34" charset="0"/>
            </a:rPr>
            <a:t> Internal Audit Capability Model (IA-CM) </a:t>
          </a:r>
          <a:r>
            <a:rPr lang="en-US" sz="1400" b="1" dirty="0" err="1">
              <a:solidFill>
                <a:schemeClr val="tx1"/>
              </a:solidFill>
              <a:latin typeface="Agency FB" panose="020B0503020202020204" pitchFamily="34" charset="0"/>
            </a:rPr>
            <a:t>adalah</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suatu</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kerangka</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kerja</a:t>
          </a:r>
          <a:r>
            <a:rPr lang="en-US" sz="1400" b="1" dirty="0">
              <a:solidFill>
                <a:schemeClr val="tx1"/>
              </a:solidFill>
              <a:latin typeface="Agency FB" panose="020B0503020202020204" pitchFamily="34" charset="0"/>
            </a:rPr>
            <a:t> yang </a:t>
          </a:r>
          <a:r>
            <a:rPr lang="en-US" sz="1400" b="1" dirty="0" err="1">
              <a:solidFill>
                <a:schemeClr val="tx1"/>
              </a:solidFill>
              <a:latin typeface="Agency FB" panose="020B0503020202020204" pitchFamily="34" charset="0"/>
            </a:rPr>
            <a:t>mengidentifikasi</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aspek-aspek</a:t>
          </a:r>
          <a:r>
            <a:rPr lang="en-US" sz="1400" b="1" dirty="0">
              <a:solidFill>
                <a:schemeClr val="tx1"/>
              </a:solidFill>
              <a:latin typeface="Agency FB" panose="020B0503020202020204" pitchFamily="34" charset="0"/>
            </a:rPr>
            <a:t> fundamental yang </a:t>
          </a:r>
          <a:r>
            <a:rPr lang="en-US" sz="1400" b="1" dirty="0" err="1">
              <a:solidFill>
                <a:schemeClr val="tx1"/>
              </a:solidFill>
              <a:latin typeface="Agency FB" panose="020B0503020202020204" pitchFamily="34" charset="0"/>
            </a:rPr>
            <a:t>dibutuhkan</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untuk</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pengawasan</a:t>
          </a:r>
          <a:r>
            <a:rPr lang="en-US" sz="1400" b="1" dirty="0">
              <a:solidFill>
                <a:schemeClr val="tx1"/>
              </a:solidFill>
              <a:latin typeface="Agency FB" panose="020B0503020202020204" pitchFamily="34" charset="0"/>
            </a:rPr>
            <a:t> intern yang </a:t>
          </a:r>
          <a:r>
            <a:rPr lang="en-US" sz="1400" b="1" dirty="0" err="1">
              <a:solidFill>
                <a:schemeClr val="tx1"/>
              </a:solidFill>
              <a:latin typeface="Agency FB" panose="020B0503020202020204" pitchFamily="34" charset="0"/>
            </a:rPr>
            <a:t>efektif</a:t>
          </a:r>
          <a:r>
            <a:rPr lang="en-US" sz="1400" b="1" dirty="0">
              <a:solidFill>
                <a:schemeClr val="tx1"/>
              </a:solidFill>
              <a:latin typeface="Agency FB" panose="020B0503020202020204" pitchFamily="34" charset="0"/>
            </a:rPr>
            <a:t> di </a:t>
          </a:r>
          <a:r>
            <a:rPr lang="en-US" sz="1400" b="1" dirty="0" err="1">
              <a:solidFill>
                <a:schemeClr val="tx1"/>
              </a:solidFill>
              <a:latin typeface="Agency FB" panose="020B0503020202020204" pitchFamily="34" charset="0"/>
            </a:rPr>
            <a:t>sektor</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publik</a:t>
          </a:r>
          <a:r>
            <a:rPr lang="en-US" sz="1400" b="1" dirty="0">
              <a:solidFill>
                <a:schemeClr val="tx1"/>
              </a:solidFill>
              <a:latin typeface="Agency FB" panose="020B0503020202020204" pitchFamily="34" charset="0"/>
            </a:rPr>
            <a:t>, yang </a:t>
          </a:r>
          <a:r>
            <a:rPr lang="en-US" sz="1400" b="1" dirty="0" err="1">
              <a:solidFill>
                <a:schemeClr val="tx1"/>
              </a:solidFill>
              <a:latin typeface="Agency FB" panose="020B0503020202020204" pitchFamily="34" charset="0"/>
            </a:rPr>
            <a:t>menggambarkan</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jalur</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evolusi</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untuk</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organisasi</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sektor</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publik</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dalam</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rangka</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mengembangkan</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pengawasan</a:t>
          </a:r>
          <a:r>
            <a:rPr lang="en-US" sz="1400" b="1" dirty="0">
              <a:solidFill>
                <a:schemeClr val="tx1"/>
              </a:solidFill>
              <a:latin typeface="Agency FB" panose="020B0503020202020204" pitchFamily="34" charset="0"/>
            </a:rPr>
            <a:t> intern yang </a:t>
          </a:r>
          <a:r>
            <a:rPr lang="en-US" sz="1400" b="1" dirty="0" err="1">
              <a:solidFill>
                <a:schemeClr val="tx1"/>
              </a:solidFill>
              <a:latin typeface="Agency FB" panose="020B0503020202020204" pitchFamily="34" charset="0"/>
            </a:rPr>
            <a:t>efektif</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untuk</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memenuhi</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persyaratan</a:t>
          </a:r>
          <a:r>
            <a:rPr lang="en-US" sz="1400" b="1" dirty="0">
              <a:solidFill>
                <a:schemeClr val="tx1"/>
              </a:solidFill>
              <a:latin typeface="Agency FB" panose="020B0503020202020204" pitchFamily="34" charset="0"/>
            </a:rPr>
            <a:t> tata </a:t>
          </a:r>
          <a:r>
            <a:rPr lang="en-US" sz="1400" b="1" dirty="0" err="1">
              <a:solidFill>
                <a:schemeClr val="tx1"/>
              </a:solidFill>
              <a:latin typeface="Agency FB" panose="020B0503020202020204" pitchFamily="34" charset="0"/>
            </a:rPr>
            <a:t>kelola</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organisasi</a:t>
          </a:r>
          <a:r>
            <a:rPr lang="en-US" sz="1400" b="1" dirty="0">
              <a:solidFill>
                <a:schemeClr val="tx1"/>
              </a:solidFill>
              <a:latin typeface="Agency FB" panose="020B0503020202020204" pitchFamily="34" charset="0"/>
            </a:rPr>
            <a:t> dan </a:t>
          </a:r>
          <a:r>
            <a:rPr lang="en-US" sz="1400" b="1" dirty="0" err="1">
              <a:solidFill>
                <a:schemeClr val="tx1"/>
              </a:solidFill>
              <a:latin typeface="Agency FB" panose="020B0503020202020204" pitchFamily="34" charset="0"/>
            </a:rPr>
            <a:t>harapan</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profesional</a:t>
          </a:r>
          <a:r>
            <a:rPr lang="en-US" sz="1400" b="1" dirty="0">
              <a:solidFill>
                <a:schemeClr val="tx1"/>
              </a:solidFill>
              <a:latin typeface="Agency FB" panose="020B0503020202020204" pitchFamily="34" charset="0"/>
            </a:rPr>
            <a:t>, yang </a:t>
          </a:r>
          <a:r>
            <a:rPr lang="en-US" sz="1400" b="1" dirty="0" err="1">
              <a:solidFill>
                <a:schemeClr val="tx1"/>
              </a:solidFill>
              <a:latin typeface="Agency FB" panose="020B0503020202020204" pitchFamily="34" charset="0"/>
            </a:rPr>
            <a:t>menunjukkan</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langkah-langkah</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menuju</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kondisi</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tingkat</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kapabilitas</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pengawasan</a:t>
          </a:r>
          <a:r>
            <a:rPr lang="en-US" sz="1400" b="1" dirty="0">
              <a:solidFill>
                <a:schemeClr val="tx1"/>
              </a:solidFill>
              <a:latin typeface="Agency FB" panose="020B0503020202020204" pitchFamily="34" charset="0"/>
            </a:rPr>
            <a:t> intern yang </a:t>
          </a:r>
          <a:r>
            <a:rPr lang="en-US" sz="1400" b="1" dirty="0" err="1">
              <a:solidFill>
                <a:schemeClr val="tx1"/>
              </a:solidFill>
              <a:latin typeface="Agency FB" panose="020B0503020202020204" pitchFamily="34" charset="0"/>
            </a:rPr>
            <a:t>kuat</a:t>
          </a:r>
          <a:r>
            <a:rPr lang="en-US" sz="1400" b="1" dirty="0">
              <a:solidFill>
                <a:schemeClr val="tx1"/>
              </a:solidFill>
              <a:latin typeface="Agency FB" panose="020B0503020202020204" pitchFamily="34" charset="0"/>
            </a:rPr>
            <a:t> dan </a:t>
          </a:r>
          <a:r>
            <a:rPr lang="en-US" sz="1400" b="1" dirty="0" err="1">
              <a:solidFill>
                <a:schemeClr val="tx1"/>
              </a:solidFill>
              <a:latin typeface="Agency FB" panose="020B0503020202020204" pitchFamily="34" charset="0"/>
            </a:rPr>
            <a:t>efektif</a:t>
          </a:r>
          <a:endParaRPr lang="en-US" sz="1400" b="1" dirty="0">
            <a:solidFill>
              <a:schemeClr val="tx1"/>
            </a:solidFill>
            <a:latin typeface="Agency FB" panose="020B0503020202020204" pitchFamily="34" charset="0"/>
          </a:endParaRPr>
        </a:p>
      </dgm:t>
    </dgm:pt>
    <dgm:pt modelId="{29DF50A1-093A-45FD-BDEF-979D52EA6BDE}" type="parTrans" cxnId="{448D7C17-088D-48F6-9009-52F351073BE5}">
      <dgm:prSet/>
      <dgm:spPr/>
      <dgm:t>
        <a:bodyPr/>
        <a:lstStyle/>
        <a:p>
          <a:endParaRPr lang="en-US"/>
        </a:p>
      </dgm:t>
    </dgm:pt>
    <dgm:pt modelId="{14A0825D-BA36-473C-961D-51E1CCCF16FE}" type="sibTrans" cxnId="{448D7C17-088D-48F6-9009-52F351073BE5}">
      <dgm:prSet/>
      <dgm:spPr/>
      <dgm:t>
        <a:bodyPr/>
        <a:lstStyle/>
        <a:p>
          <a:endParaRPr lang="en-US"/>
        </a:p>
      </dgm:t>
    </dgm:pt>
    <dgm:pt modelId="{973BDD49-F0D8-42C7-AA48-69938C42F66F}">
      <dgm:prSet phldrT="[Text]" custT="1"/>
      <dgm:spPr/>
      <dgm:t>
        <a:bodyPr/>
        <a:lstStyle/>
        <a:p>
          <a:r>
            <a:rPr lang="en-US" sz="1400" b="1" dirty="0" err="1">
              <a:solidFill>
                <a:schemeClr val="tx1"/>
              </a:solidFill>
              <a:latin typeface="Agency FB" panose="020B0503020202020204" pitchFamily="34" charset="0"/>
            </a:rPr>
            <a:t>Kapabilitas</a:t>
          </a:r>
          <a:r>
            <a:rPr lang="en-US" sz="1400" b="1" dirty="0">
              <a:solidFill>
                <a:schemeClr val="tx1"/>
              </a:solidFill>
              <a:latin typeface="Agency FB" panose="020B0503020202020204" pitchFamily="34" charset="0"/>
            </a:rPr>
            <a:t> APIP </a:t>
          </a:r>
          <a:r>
            <a:rPr lang="en-US" sz="1400" b="1" dirty="0" err="1">
              <a:solidFill>
                <a:schemeClr val="tx1"/>
              </a:solidFill>
              <a:latin typeface="Agency FB" panose="020B0503020202020204" pitchFamily="34" charset="0"/>
            </a:rPr>
            <a:t>adalah</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kemampuan</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untuk</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melaksanakan</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tugas-tugas</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pengawasan</a:t>
          </a:r>
          <a:r>
            <a:rPr lang="en-US" sz="1400" b="1" dirty="0">
              <a:solidFill>
                <a:schemeClr val="tx1"/>
              </a:solidFill>
              <a:latin typeface="Agency FB" panose="020B0503020202020204" pitchFamily="34" charset="0"/>
            </a:rPr>
            <a:t> yang </a:t>
          </a:r>
          <a:r>
            <a:rPr lang="en-US" sz="1400" b="1" dirty="0" err="1">
              <a:solidFill>
                <a:schemeClr val="tx1"/>
              </a:solidFill>
              <a:latin typeface="Agency FB" panose="020B0503020202020204" pitchFamily="34" charset="0"/>
            </a:rPr>
            <a:t>terdiri</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dari</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tiga</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unsur</a:t>
          </a:r>
          <a:r>
            <a:rPr lang="en-US" sz="1400" b="1" dirty="0">
              <a:solidFill>
                <a:schemeClr val="tx1"/>
              </a:solidFill>
              <a:latin typeface="Agency FB" panose="020B0503020202020204" pitchFamily="34" charset="0"/>
            </a:rPr>
            <a:t> yang </a:t>
          </a:r>
          <a:r>
            <a:rPr lang="en-US" sz="1400" b="1" dirty="0" err="1">
              <a:solidFill>
                <a:schemeClr val="tx1"/>
              </a:solidFill>
              <a:latin typeface="Agency FB" panose="020B0503020202020204" pitchFamily="34" charset="0"/>
            </a:rPr>
            <a:t>saling</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terkait</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yaitu</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kapasitas</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kewenangan</a:t>
          </a:r>
          <a:r>
            <a:rPr lang="en-US" sz="1400" b="1" dirty="0">
              <a:solidFill>
                <a:schemeClr val="tx1"/>
              </a:solidFill>
              <a:latin typeface="Agency FB" panose="020B0503020202020204" pitchFamily="34" charset="0"/>
            </a:rPr>
            <a:t>, dan </a:t>
          </a:r>
          <a:r>
            <a:rPr lang="en-US" sz="1400" b="1" dirty="0" err="1">
              <a:solidFill>
                <a:schemeClr val="tx1"/>
              </a:solidFill>
              <a:latin typeface="Agency FB" panose="020B0503020202020204" pitchFamily="34" charset="0"/>
            </a:rPr>
            <a:t>kompetensi</a:t>
          </a:r>
          <a:r>
            <a:rPr lang="en-US" sz="1400" b="1" dirty="0">
              <a:solidFill>
                <a:schemeClr val="tx1"/>
              </a:solidFill>
              <a:latin typeface="Agency FB" panose="020B0503020202020204" pitchFamily="34" charset="0"/>
            </a:rPr>
            <a:t> SDM yang </a:t>
          </a:r>
          <a:r>
            <a:rPr lang="en-US" sz="1400" b="1" dirty="0" err="1">
              <a:solidFill>
                <a:schemeClr val="tx1"/>
              </a:solidFill>
              <a:latin typeface="Agency FB" panose="020B0503020202020204" pitchFamily="34" charset="0"/>
            </a:rPr>
            <a:t>harus</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dimiliki</a:t>
          </a:r>
          <a:r>
            <a:rPr lang="en-US" sz="1400" b="1" dirty="0">
              <a:solidFill>
                <a:schemeClr val="tx1"/>
              </a:solidFill>
              <a:latin typeface="Agency FB" panose="020B0503020202020204" pitchFamily="34" charset="0"/>
            </a:rPr>
            <a:t> APIP agar </a:t>
          </a:r>
          <a:r>
            <a:rPr lang="en-US" sz="1400" b="1" dirty="0" err="1">
              <a:solidFill>
                <a:schemeClr val="tx1"/>
              </a:solidFill>
              <a:latin typeface="Agency FB" panose="020B0503020202020204" pitchFamily="34" charset="0"/>
            </a:rPr>
            <a:t>dapat</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mewujudkan</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perannya</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secara</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efektif</a:t>
          </a:r>
          <a:endParaRPr lang="en-US" sz="1400" b="1" dirty="0">
            <a:solidFill>
              <a:schemeClr val="tx1"/>
            </a:solidFill>
            <a:latin typeface="Agency FB" panose="020B0503020202020204" pitchFamily="34" charset="0"/>
          </a:endParaRPr>
        </a:p>
      </dgm:t>
    </dgm:pt>
    <dgm:pt modelId="{C8702671-F4DC-4814-B6EA-E610983E7BF0}" type="parTrans" cxnId="{C46505CC-36A2-4C5B-A2F1-55DD80AD85C3}">
      <dgm:prSet/>
      <dgm:spPr/>
      <dgm:t>
        <a:bodyPr/>
        <a:lstStyle/>
        <a:p>
          <a:endParaRPr lang="en-US"/>
        </a:p>
      </dgm:t>
    </dgm:pt>
    <dgm:pt modelId="{D22C27B3-4B9A-4C50-8790-A79537DE9376}" type="sibTrans" cxnId="{C46505CC-36A2-4C5B-A2F1-55DD80AD85C3}">
      <dgm:prSet/>
      <dgm:spPr/>
      <dgm:t>
        <a:bodyPr/>
        <a:lstStyle/>
        <a:p>
          <a:endParaRPr lang="en-US"/>
        </a:p>
      </dgm:t>
    </dgm:pt>
    <dgm:pt modelId="{259B5507-C78A-427D-BE6E-B7A6442B8709}" type="pres">
      <dgm:prSet presAssocID="{6EA23632-0988-45BE-A252-1919B145552A}" presName="linearFlow" presStyleCnt="0">
        <dgm:presLayoutVars>
          <dgm:dir/>
          <dgm:resizeHandles val="exact"/>
        </dgm:presLayoutVars>
      </dgm:prSet>
      <dgm:spPr/>
    </dgm:pt>
    <dgm:pt modelId="{7029CFF1-279A-4C57-8B01-A5A2374B8DE6}" type="pres">
      <dgm:prSet presAssocID="{D363AA7A-2239-49B1-9070-19AF2139EDB4}" presName="composite" presStyleCnt="0"/>
      <dgm:spPr/>
    </dgm:pt>
    <dgm:pt modelId="{922FA622-2D5C-46DC-9AA2-2798416485F9}" type="pres">
      <dgm:prSet presAssocID="{D363AA7A-2239-49B1-9070-19AF2139EDB4}" presName="imgShp" presStyleLbl="fgImgPlace1" presStyleIdx="0" presStyleCnt="3"/>
      <dgm:spPr/>
    </dgm:pt>
    <dgm:pt modelId="{B6962DE6-2E2C-4733-947A-D89C1A51E003}" type="pres">
      <dgm:prSet presAssocID="{D363AA7A-2239-49B1-9070-19AF2139EDB4}" presName="txShp" presStyleLbl="node1" presStyleIdx="0" presStyleCnt="3" custScaleY="135693" custLinFactNeighborX="-90" custLinFactNeighborY="7181">
        <dgm:presLayoutVars>
          <dgm:bulletEnabled val="1"/>
        </dgm:presLayoutVars>
      </dgm:prSet>
      <dgm:spPr/>
    </dgm:pt>
    <dgm:pt modelId="{BF6A95C7-9F54-4D76-9C02-E35AB3C484A7}" type="pres">
      <dgm:prSet presAssocID="{F216D08E-5746-44D5-B954-D2083999EC00}" presName="spacing" presStyleCnt="0"/>
      <dgm:spPr/>
    </dgm:pt>
    <dgm:pt modelId="{A0B98BC3-01D3-4A81-B9A2-CFF04EF6EED0}" type="pres">
      <dgm:prSet presAssocID="{94A02E9E-7205-42C5-830E-F3B003AA468D}" presName="composite" presStyleCnt="0"/>
      <dgm:spPr/>
    </dgm:pt>
    <dgm:pt modelId="{BDB3A77A-DE11-41A8-9587-04A28F9A4723}" type="pres">
      <dgm:prSet presAssocID="{94A02E9E-7205-42C5-830E-F3B003AA468D}" presName="imgShp" presStyleLbl="fgImgPlace1" presStyleIdx="1" presStyleCnt="3"/>
      <dgm:spPr/>
    </dgm:pt>
    <dgm:pt modelId="{8A458647-F652-4DF8-A514-4251275940A4}" type="pres">
      <dgm:prSet presAssocID="{94A02E9E-7205-42C5-830E-F3B003AA468D}" presName="txShp" presStyleLbl="node1" presStyleIdx="1" presStyleCnt="3" custScaleY="140526" custLinFactNeighborX="-90" custLinFactNeighborY="2672">
        <dgm:presLayoutVars>
          <dgm:bulletEnabled val="1"/>
        </dgm:presLayoutVars>
      </dgm:prSet>
      <dgm:spPr/>
    </dgm:pt>
    <dgm:pt modelId="{F162DB58-876F-4C14-B1D8-501225700203}" type="pres">
      <dgm:prSet presAssocID="{14A0825D-BA36-473C-961D-51E1CCCF16FE}" presName="spacing" presStyleCnt="0"/>
      <dgm:spPr/>
    </dgm:pt>
    <dgm:pt modelId="{A4BE4B65-C217-45F0-9D4A-D3785CDA411D}" type="pres">
      <dgm:prSet presAssocID="{973BDD49-F0D8-42C7-AA48-69938C42F66F}" presName="composite" presStyleCnt="0"/>
      <dgm:spPr/>
    </dgm:pt>
    <dgm:pt modelId="{F52B066E-D4DA-4DFF-AB81-739655097DB9}" type="pres">
      <dgm:prSet presAssocID="{973BDD49-F0D8-42C7-AA48-69938C42F66F}" presName="imgShp" presStyleLbl="fgImgPlace1" presStyleIdx="2" presStyleCnt="3"/>
      <dgm:spPr/>
    </dgm:pt>
    <dgm:pt modelId="{BAA69316-95BC-4E61-8E88-C72B148A3467}" type="pres">
      <dgm:prSet presAssocID="{973BDD49-F0D8-42C7-AA48-69938C42F66F}" presName="txShp" presStyleLbl="node1" presStyleIdx="2" presStyleCnt="3">
        <dgm:presLayoutVars>
          <dgm:bulletEnabled val="1"/>
        </dgm:presLayoutVars>
      </dgm:prSet>
      <dgm:spPr/>
    </dgm:pt>
  </dgm:ptLst>
  <dgm:cxnLst>
    <dgm:cxn modelId="{448D7C17-088D-48F6-9009-52F351073BE5}" srcId="{6EA23632-0988-45BE-A252-1919B145552A}" destId="{94A02E9E-7205-42C5-830E-F3B003AA468D}" srcOrd="1" destOrd="0" parTransId="{29DF50A1-093A-45FD-BDEF-979D52EA6BDE}" sibTransId="{14A0825D-BA36-473C-961D-51E1CCCF16FE}"/>
    <dgm:cxn modelId="{B6D7A91C-F034-4E35-A793-205CF59C8B71}" srcId="{6EA23632-0988-45BE-A252-1919B145552A}" destId="{D363AA7A-2239-49B1-9070-19AF2139EDB4}" srcOrd="0" destOrd="0" parTransId="{45950674-B3F3-4FE1-9BCE-86D6739CC863}" sibTransId="{F216D08E-5746-44D5-B954-D2083999EC00}"/>
    <dgm:cxn modelId="{FB5DDB85-9D3C-484A-9D31-FE6DAEAF9BFB}" type="presOf" srcId="{94A02E9E-7205-42C5-830E-F3B003AA468D}" destId="{8A458647-F652-4DF8-A514-4251275940A4}" srcOrd="0" destOrd="0" presId="urn:microsoft.com/office/officeart/2005/8/layout/vList3"/>
    <dgm:cxn modelId="{F7B8518D-E5E8-452C-BD32-A69D4675AB4E}" type="presOf" srcId="{D363AA7A-2239-49B1-9070-19AF2139EDB4}" destId="{B6962DE6-2E2C-4733-947A-D89C1A51E003}" srcOrd="0" destOrd="0" presId="urn:microsoft.com/office/officeart/2005/8/layout/vList3"/>
    <dgm:cxn modelId="{145398A4-1021-48FE-86DE-131C2D01FFCD}" type="presOf" srcId="{6EA23632-0988-45BE-A252-1919B145552A}" destId="{259B5507-C78A-427D-BE6E-B7A6442B8709}" srcOrd="0" destOrd="0" presId="urn:microsoft.com/office/officeart/2005/8/layout/vList3"/>
    <dgm:cxn modelId="{ED1587BC-9A4E-445E-88CB-DF74B43AB444}" type="presOf" srcId="{973BDD49-F0D8-42C7-AA48-69938C42F66F}" destId="{BAA69316-95BC-4E61-8E88-C72B148A3467}" srcOrd="0" destOrd="0" presId="urn:microsoft.com/office/officeart/2005/8/layout/vList3"/>
    <dgm:cxn modelId="{C46505CC-36A2-4C5B-A2F1-55DD80AD85C3}" srcId="{6EA23632-0988-45BE-A252-1919B145552A}" destId="{973BDD49-F0D8-42C7-AA48-69938C42F66F}" srcOrd="2" destOrd="0" parTransId="{C8702671-F4DC-4814-B6EA-E610983E7BF0}" sibTransId="{D22C27B3-4B9A-4C50-8790-A79537DE9376}"/>
    <dgm:cxn modelId="{DF14C903-966B-4AA9-9D2D-264E5FE6FA0B}" type="presParOf" srcId="{259B5507-C78A-427D-BE6E-B7A6442B8709}" destId="{7029CFF1-279A-4C57-8B01-A5A2374B8DE6}" srcOrd="0" destOrd="0" presId="urn:microsoft.com/office/officeart/2005/8/layout/vList3"/>
    <dgm:cxn modelId="{60436061-BA5D-4911-88D3-C573372FEEC6}" type="presParOf" srcId="{7029CFF1-279A-4C57-8B01-A5A2374B8DE6}" destId="{922FA622-2D5C-46DC-9AA2-2798416485F9}" srcOrd="0" destOrd="0" presId="urn:microsoft.com/office/officeart/2005/8/layout/vList3"/>
    <dgm:cxn modelId="{AE5B0528-F1DC-432E-85AA-9727981151A4}" type="presParOf" srcId="{7029CFF1-279A-4C57-8B01-A5A2374B8DE6}" destId="{B6962DE6-2E2C-4733-947A-D89C1A51E003}" srcOrd="1" destOrd="0" presId="urn:microsoft.com/office/officeart/2005/8/layout/vList3"/>
    <dgm:cxn modelId="{70EEA4B3-9B86-4AFC-8EB2-675ADB2D7690}" type="presParOf" srcId="{259B5507-C78A-427D-BE6E-B7A6442B8709}" destId="{BF6A95C7-9F54-4D76-9C02-E35AB3C484A7}" srcOrd="1" destOrd="0" presId="urn:microsoft.com/office/officeart/2005/8/layout/vList3"/>
    <dgm:cxn modelId="{980560FD-46B8-4737-B88F-E8BE2273D787}" type="presParOf" srcId="{259B5507-C78A-427D-BE6E-B7A6442B8709}" destId="{A0B98BC3-01D3-4A81-B9A2-CFF04EF6EED0}" srcOrd="2" destOrd="0" presId="urn:microsoft.com/office/officeart/2005/8/layout/vList3"/>
    <dgm:cxn modelId="{261557CC-FF72-4F54-98DA-457B7A5CC6A3}" type="presParOf" srcId="{A0B98BC3-01D3-4A81-B9A2-CFF04EF6EED0}" destId="{BDB3A77A-DE11-41A8-9587-04A28F9A4723}" srcOrd="0" destOrd="0" presId="urn:microsoft.com/office/officeart/2005/8/layout/vList3"/>
    <dgm:cxn modelId="{48341AB8-1BED-4FC0-9D65-9C021E4E9203}" type="presParOf" srcId="{A0B98BC3-01D3-4A81-B9A2-CFF04EF6EED0}" destId="{8A458647-F652-4DF8-A514-4251275940A4}" srcOrd="1" destOrd="0" presId="urn:microsoft.com/office/officeart/2005/8/layout/vList3"/>
    <dgm:cxn modelId="{C8D2CCA1-B514-4311-96EC-C5D5DB6B6289}" type="presParOf" srcId="{259B5507-C78A-427D-BE6E-B7A6442B8709}" destId="{F162DB58-876F-4C14-B1D8-501225700203}" srcOrd="3" destOrd="0" presId="urn:microsoft.com/office/officeart/2005/8/layout/vList3"/>
    <dgm:cxn modelId="{DDAD2CD7-3191-4146-B383-0AA981160620}" type="presParOf" srcId="{259B5507-C78A-427D-BE6E-B7A6442B8709}" destId="{A4BE4B65-C217-45F0-9D4A-D3785CDA411D}" srcOrd="4" destOrd="0" presId="urn:microsoft.com/office/officeart/2005/8/layout/vList3"/>
    <dgm:cxn modelId="{527A5A0B-8EEC-4EE4-9314-EB8AFDEE59EA}" type="presParOf" srcId="{A4BE4B65-C217-45F0-9D4A-D3785CDA411D}" destId="{F52B066E-D4DA-4DFF-AB81-739655097DB9}" srcOrd="0" destOrd="0" presId="urn:microsoft.com/office/officeart/2005/8/layout/vList3"/>
    <dgm:cxn modelId="{5A35286D-DF82-4C3A-96F2-6221A275B837}" type="presParOf" srcId="{A4BE4B65-C217-45F0-9D4A-D3785CDA411D}" destId="{BAA69316-95BC-4E61-8E88-C72B148A346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E6A1D8-A175-4A15-BF3E-CF0C92966F9A}" type="doc">
      <dgm:prSet loTypeId="urn:microsoft.com/office/officeart/2005/8/layout/process1" loCatId="process" qsTypeId="urn:microsoft.com/office/officeart/2005/8/quickstyle/simple1" qsCatId="simple" csTypeId="urn:microsoft.com/office/officeart/2005/8/colors/accent6_5" csCatId="accent6" phldr="1"/>
      <dgm:spPr/>
    </dgm:pt>
    <dgm:pt modelId="{40475477-9591-4CE6-86B8-B43D1E9753F8}">
      <dgm:prSet phldrT="[Text]" custT="1"/>
      <dgm:spPr/>
      <dgm:t>
        <a:bodyPr/>
        <a:lstStyle/>
        <a:p>
          <a:r>
            <a:rPr lang="en-US" sz="1200" b="1" dirty="0" err="1">
              <a:solidFill>
                <a:schemeClr val="tx1"/>
              </a:solidFill>
            </a:rPr>
            <a:t>Fasilitasi</a:t>
          </a:r>
          <a:endParaRPr lang="id-ID" sz="1200" b="1" dirty="0">
            <a:solidFill>
              <a:schemeClr val="tx1"/>
            </a:solidFill>
          </a:endParaRPr>
        </a:p>
      </dgm:t>
    </dgm:pt>
    <dgm:pt modelId="{CD6BCAEE-128C-4118-B4AF-D8315E17D762}" type="parTrans" cxnId="{B109464B-238C-46FC-B5F3-54FB209307B3}">
      <dgm:prSet/>
      <dgm:spPr/>
      <dgm:t>
        <a:bodyPr/>
        <a:lstStyle/>
        <a:p>
          <a:endParaRPr lang="id-ID" b="1"/>
        </a:p>
      </dgm:t>
    </dgm:pt>
    <dgm:pt modelId="{7081D24C-4F6D-4D30-9F22-E1DE19D27AF7}" type="sibTrans" cxnId="{B109464B-238C-46FC-B5F3-54FB209307B3}">
      <dgm:prSet/>
      <dgm:spPr/>
      <dgm:t>
        <a:bodyPr/>
        <a:lstStyle/>
        <a:p>
          <a:endParaRPr lang="id-ID" b="1"/>
        </a:p>
      </dgm:t>
    </dgm:pt>
    <dgm:pt modelId="{07374BE8-777A-47ED-979E-856C4A62DDF1}">
      <dgm:prSet phldrT="[Text]" custT="1"/>
      <dgm:spPr/>
      <dgm:t>
        <a:bodyPr/>
        <a:lstStyle/>
        <a:p>
          <a:r>
            <a:rPr lang="en-US" sz="1200" b="1" dirty="0">
              <a:solidFill>
                <a:schemeClr val="tx1"/>
              </a:solidFill>
            </a:rPr>
            <a:t>Level 1 &amp; 2  : </a:t>
          </a:r>
          <a:r>
            <a:rPr lang="en-US" sz="1200" b="1" dirty="0" err="1">
              <a:solidFill>
                <a:schemeClr val="tx1"/>
              </a:solidFill>
            </a:rPr>
            <a:t>Penerepan</a:t>
          </a:r>
          <a:r>
            <a:rPr lang="en-US" sz="1200" b="1" dirty="0">
              <a:solidFill>
                <a:schemeClr val="tx1"/>
              </a:solidFill>
            </a:rPr>
            <a:t> MR</a:t>
          </a:r>
          <a:endParaRPr lang="id-ID" sz="1200" b="1" dirty="0">
            <a:solidFill>
              <a:schemeClr val="tx1"/>
            </a:solidFill>
          </a:endParaRPr>
        </a:p>
      </dgm:t>
    </dgm:pt>
    <dgm:pt modelId="{95E2C261-37B6-4FC6-B88A-742172553B98}" type="parTrans" cxnId="{BB51CA56-BD7C-4301-A7A7-02DFE9845B11}">
      <dgm:prSet/>
      <dgm:spPr/>
      <dgm:t>
        <a:bodyPr/>
        <a:lstStyle/>
        <a:p>
          <a:endParaRPr lang="id-ID" b="1"/>
        </a:p>
      </dgm:t>
    </dgm:pt>
    <dgm:pt modelId="{20A36321-8B5A-4337-96D2-8098FA9D28DF}" type="sibTrans" cxnId="{BB51CA56-BD7C-4301-A7A7-02DFE9845B11}">
      <dgm:prSet/>
      <dgm:spPr/>
      <dgm:t>
        <a:bodyPr/>
        <a:lstStyle/>
        <a:p>
          <a:endParaRPr lang="id-ID" b="1"/>
        </a:p>
      </dgm:t>
    </dgm:pt>
    <dgm:pt modelId="{5C13F732-A1E7-4893-94B1-E83B47117C39}">
      <dgm:prSet phldrT="[Text]" custT="1"/>
      <dgm:spPr/>
      <dgm:t>
        <a:bodyPr/>
        <a:lstStyle/>
        <a:p>
          <a:r>
            <a:rPr lang="en-US" sz="1200" b="1">
              <a:solidFill>
                <a:schemeClr val="tx1"/>
              </a:solidFill>
            </a:rPr>
            <a:t>Level 3 : Internalisasi MR</a:t>
          </a:r>
          <a:endParaRPr lang="id-ID" sz="1200" b="1">
            <a:solidFill>
              <a:schemeClr val="tx1"/>
            </a:solidFill>
          </a:endParaRPr>
        </a:p>
      </dgm:t>
    </dgm:pt>
    <dgm:pt modelId="{082DDE08-79A8-4C61-BB78-BF419F94DE2A}" type="parTrans" cxnId="{0474E941-0009-444F-BC95-4E102CAF0F97}">
      <dgm:prSet/>
      <dgm:spPr/>
      <dgm:t>
        <a:bodyPr/>
        <a:lstStyle/>
        <a:p>
          <a:endParaRPr lang="id-ID" b="1"/>
        </a:p>
      </dgm:t>
    </dgm:pt>
    <dgm:pt modelId="{0804FE97-5B89-4CA7-9878-965CD44F10DA}" type="sibTrans" cxnId="{0474E941-0009-444F-BC95-4E102CAF0F97}">
      <dgm:prSet/>
      <dgm:spPr/>
      <dgm:t>
        <a:bodyPr/>
        <a:lstStyle/>
        <a:p>
          <a:endParaRPr lang="id-ID" b="1"/>
        </a:p>
      </dgm:t>
    </dgm:pt>
    <dgm:pt modelId="{EAF11D73-4D44-46DE-B45C-B08B4365603B}">
      <dgm:prSet phldrT="[Text]" custT="1"/>
      <dgm:spPr/>
      <dgm:t>
        <a:bodyPr/>
        <a:lstStyle/>
        <a:p>
          <a:r>
            <a:rPr lang="en-US" sz="1200" b="1" dirty="0">
              <a:solidFill>
                <a:schemeClr val="tx1"/>
              </a:solidFill>
            </a:rPr>
            <a:t>Level 4 &amp; 5 : </a:t>
          </a:r>
          <a:r>
            <a:rPr lang="en-US" sz="1200" b="1" dirty="0" err="1">
              <a:solidFill>
                <a:schemeClr val="tx1"/>
              </a:solidFill>
            </a:rPr>
            <a:t>Sesuai</a:t>
          </a:r>
          <a:r>
            <a:rPr lang="en-US" sz="1200" b="1" dirty="0">
              <a:solidFill>
                <a:schemeClr val="tx1"/>
              </a:solidFill>
            </a:rPr>
            <a:t> </a:t>
          </a:r>
          <a:r>
            <a:rPr lang="en-US" sz="1200" b="1" dirty="0" err="1">
              <a:solidFill>
                <a:schemeClr val="tx1"/>
              </a:solidFill>
            </a:rPr>
            <a:t>Kebutuhan</a:t>
          </a:r>
          <a:endParaRPr lang="id-ID" sz="1200" b="1" dirty="0">
            <a:solidFill>
              <a:schemeClr val="tx1"/>
            </a:solidFill>
          </a:endParaRPr>
        </a:p>
      </dgm:t>
    </dgm:pt>
    <dgm:pt modelId="{20B71E56-282D-46C9-80A8-0E3811F60FA6}" type="parTrans" cxnId="{B4640456-3B7E-4BF6-8FDB-3BE3B7ECAE4B}">
      <dgm:prSet/>
      <dgm:spPr/>
      <dgm:t>
        <a:bodyPr/>
        <a:lstStyle/>
        <a:p>
          <a:endParaRPr lang="id-ID" b="1"/>
        </a:p>
      </dgm:t>
    </dgm:pt>
    <dgm:pt modelId="{F6FBF870-6D42-4176-BE0B-17D11922FD80}" type="sibTrans" cxnId="{B4640456-3B7E-4BF6-8FDB-3BE3B7ECAE4B}">
      <dgm:prSet/>
      <dgm:spPr/>
      <dgm:t>
        <a:bodyPr/>
        <a:lstStyle/>
        <a:p>
          <a:endParaRPr lang="id-ID" b="1"/>
        </a:p>
      </dgm:t>
    </dgm:pt>
    <dgm:pt modelId="{3010E203-1506-4976-94AB-D1857BD98844}" type="pres">
      <dgm:prSet presAssocID="{5DE6A1D8-A175-4A15-BF3E-CF0C92966F9A}" presName="Name0" presStyleCnt="0">
        <dgm:presLayoutVars>
          <dgm:dir/>
          <dgm:resizeHandles val="exact"/>
        </dgm:presLayoutVars>
      </dgm:prSet>
      <dgm:spPr/>
    </dgm:pt>
    <dgm:pt modelId="{B4EDA2AD-DB81-4A6D-A441-41FB47761086}" type="pres">
      <dgm:prSet presAssocID="{40475477-9591-4CE6-86B8-B43D1E9753F8}" presName="node" presStyleLbl="node1" presStyleIdx="0" presStyleCnt="1" custLinFactNeighborX="98" custLinFactNeighborY="5154">
        <dgm:presLayoutVars>
          <dgm:bulletEnabled val="1"/>
        </dgm:presLayoutVars>
      </dgm:prSet>
      <dgm:spPr/>
    </dgm:pt>
  </dgm:ptLst>
  <dgm:cxnLst>
    <dgm:cxn modelId="{4DC82D37-90D6-4B3D-AA5E-E60EE226A50B}" type="presOf" srcId="{5C13F732-A1E7-4893-94B1-E83B47117C39}" destId="{B4EDA2AD-DB81-4A6D-A441-41FB47761086}" srcOrd="0" destOrd="2" presId="urn:microsoft.com/office/officeart/2005/8/layout/process1"/>
    <dgm:cxn modelId="{0474E941-0009-444F-BC95-4E102CAF0F97}" srcId="{40475477-9591-4CE6-86B8-B43D1E9753F8}" destId="{5C13F732-A1E7-4893-94B1-E83B47117C39}" srcOrd="1" destOrd="0" parTransId="{082DDE08-79A8-4C61-BB78-BF419F94DE2A}" sibTransId="{0804FE97-5B89-4CA7-9878-965CD44F10DA}"/>
    <dgm:cxn modelId="{9E93C967-D1B2-440C-A33E-144A6DB86A3F}" type="presOf" srcId="{5DE6A1D8-A175-4A15-BF3E-CF0C92966F9A}" destId="{3010E203-1506-4976-94AB-D1857BD98844}" srcOrd="0" destOrd="0" presId="urn:microsoft.com/office/officeart/2005/8/layout/process1"/>
    <dgm:cxn modelId="{B109464B-238C-46FC-B5F3-54FB209307B3}" srcId="{5DE6A1D8-A175-4A15-BF3E-CF0C92966F9A}" destId="{40475477-9591-4CE6-86B8-B43D1E9753F8}" srcOrd="0" destOrd="0" parTransId="{CD6BCAEE-128C-4118-B4AF-D8315E17D762}" sibTransId="{7081D24C-4F6D-4D30-9F22-E1DE19D27AF7}"/>
    <dgm:cxn modelId="{3C687271-38E4-434D-9A74-40B2E28C5017}" type="presOf" srcId="{40475477-9591-4CE6-86B8-B43D1E9753F8}" destId="{B4EDA2AD-DB81-4A6D-A441-41FB47761086}" srcOrd="0" destOrd="0" presId="urn:microsoft.com/office/officeart/2005/8/layout/process1"/>
    <dgm:cxn modelId="{B4640456-3B7E-4BF6-8FDB-3BE3B7ECAE4B}" srcId="{40475477-9591-4CE6-86B8-B43D1E9753F8}" destId="{EAF11D73-4D44-46DE-B45C-B08B4365603B}" srcOrd="2" destOrd="0" parTransId="{20B71E56-282D-46C9-80A8-0E3811F60FA6}" sibTransId="{F6FBF870-6D42-4176-BE0B-17D11922FD80}"/>
    <dgm:cxn modelId="{BB51CA56-BD7C-4301-A7A7-02DFE9845B11}" srcId="{40475477-9591-4CE6-86B8-B43D1E9753F8}" destId="{07374BE8-777A-47ED-979E-856C4A62DDF1}" srcOrd="0" destOrd="0" parTransId="{95E2C261-37B6-4FC6-B88A-742172553B98}" sibTransId="{20A36321-8B5A-4337-96D2-8098FA9D28DF}"/>
    <dgm:cxn modelId="{3C28D7A6-EEE8-407E-8AA7-A52E1319EB29}" type="presOf" srcId="{EAF11D73-4D44-46DE-B45C-B08B4365603B}" destId="{B4EDA2AD-DB81-4A6D-A441-41FB47761086}" srcOrd="0" destOrd="3" presId="urn:microsoft.com/office/officeart/2005/8/layout/process1"/>
    <dgm:cxn modelId="{A2DF87CD-B076-4C6D-A33C-481086D421A1}" type="presOf" srcId="{07374BE8-777A-47ED-979E-856C4A62DDF1}" destId="{B4EDA2AD-DB81-4A6D-A441-41FB47761086}" srcOrd="0" destOrd="1" presId="urn:microsoft.com/office/officeart/2005/8/layout/process1"/>
    <dgm:cxn modelId="{AF46E8AE-2C3B-40FE-9459-4A7E9CF9E646}" type="presParOf" srcId="{3010E203-1506-4976-94AB-D1857BD98844}" destId="{B4EDA2AD-DB81-4A6D-A441-41FB47761086}"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E6A1D8-A175-4A15-BF3E-CF0C92966F9A}" type="doc">
      <dgm:prSet loTypeId="urn:microsoft.com/office/officeart/2005/8/layout/process1" loCatId="process" qsTypeId="urn:microsoft.com/office/officeart/2005/8/quickstyle/simple3" qsCatId="simple" csTypeId="urn:microsoft.com/office/officeart/2005/8/colors/accent2_2" csCatId="accent2" phldr="1"/>
      <dgm:spPr/>
    </dgm:pt>
    <dgm:pt modelId="{40475477-9591-4CE6-86B8-B43D1E9753F8}">
      <dgm:prSet phldrT="[Text]" custT="1"/>
      <dgm:spPr/>
      <dgm:t>
        <a:bodyPr/>
        <a:lstStyle/>
        <a:p>
          <a:r>
            <a:rPr lang="en-US" sz="1200" b="1" dirty="0"/>
            <a:t>Assurance</a:t>
          </a:r>
          <a:endParaRPr lang="id-ID" sz="1200" b="1" dirty="0"/>
        </a:p>
      </dgm:t>
    </dgm:pt>
    <dgm:pt modelId="{CD6BCAEE-128C-4118-B4AF-D8315E17D762}" type="parTrans" cxnId="{B109464B-238C-46FC-B5F3-54FB209307B3}">
      <dgm:prSet/>
      <dgm:spPr/>
      <dgm:t>
        <a:bodyPr/>
        <a:lstStyle/>
        <a:p>
          <a:endParaRPr lang="id-ID" b="1"/>
        </a:p>
      </dgm:t>
    </dgm:pt>
    <dgm:pt modelId="{7081D24C-4F6D-4D30-9F22-E1DE19D27AF7}" type="sibTrans" cxnId="{B109464B-238C-46FC-B5F3-54FB209307B3}">
      <dgm:prSet/>
      <dgm:spPr/>
      <dgm:t>
        <a:bodyPr/>
        <a:lstStyle/>
        <a:p>
          <a:endParaRPr lang="id-ID" b="1"/>
        </a:p>
      </dgm:t>
    </dgm:pt>
    <dgm:pt modelId="{07374BE8-777A-47ED-979E-856C4A62DDF1}">
      <dgm:prSet phldrT="[Text]" custT="1"/>
      <dgm:spPr/>
      <dgm:t>
        <a:bodyPr/>
        <a:lstStyle/>
        <a:p>
          <a:r>
            <a:rPr lang="en-US" sz="1200" b="1" dirty="0"/>
            <a:t>Level 1 &amp; 2  : </a:t>
          </a:r>
          <a:r>
            <a:rPr lang="en-US" sz="1200" b="1" i="1" dirty="0"/>
            <a:t>Control Based (</a:t>
          </a:r>
          <a:r>
            <a:rPr lang="en-US" sz="1200" b="1" i="1" dirty="0" err="1"/>
            <a:t>ketaatan</a:t>
          </a:r>
          <a:r>
            <a:rPr lang="en-US" sz="1200" b="1" i="1" dirty="0"/>
            <a:t>) &amp; P</a:t>
          </a:r>
          <a:r>
            <a:rPr lang="id-ID" sz="1200" b="1" i="1" dirty="0" err="1"/>
            <a:t>rocess</a:t>
          </a:r>
          <a:r>
            <a:rPr lang="id-ID" sz="1200" b="1" i="1" dirty="0"/>
            <a:t> </a:t>
          </a:r>
          <a:r>
            <a:rPr lang="en-US" sz="1200" b="1" i="1" dirty="0"/>
            <a:t>B</a:t>
          </a:r>
          <a:r>
            <a:rPr lang="id-ID" sz="1200" b="1" i="1" dirty="0" err="1"/>
            <a:t>ased</a:t>
          </a:r>
          <a:r>
            <a:rPr lang="en-US" sz="1200" b="1" i="1" dirty="0"/>
            <a:t> (</a:t>
          </a:r>
          <a:r>
            <a:rPr lang="en-US" sz="1200" b="1" i="1" dirty="0" err="1"/>
            <a:t>kinerja</a:t>
          </a:r>
          <a:r>
            <a:rPr lang="en-US" sz="1200" b="1" i="1" dirty="0"/>
            <a:t>)</a:t>
          </a:r>
          <a:endParaRPr lang="id-ID" sz="1200" b="1" i="1" dirty="0"/>
        </a:p>
      </dgm:t>
    </dgm:pt>
    <dgm:pt modelId="{95E2C261-37B6-4FC6-B88A-742172553B98}" type="parTrans" cxnId="{BB51CA56-BD7C-4301-A7A7-02DFE9845B11}">
      <dgm:prSet/>
      <dgm:spPr/>
      <dgm:t>
        <a:bodyPr/>
        <a:lstStyle/>
        <a:p>
          <a:endParaRPr lang="id-ID" b="1"/>
        </a:p>
      </dgm:t>
    </dgm:pt>
    <dgm:pt modelId="{20A36321-8B5A-4337-96D2-8098FA9D28DF}" type="sibTrans" cxnId="{BB51CA56-BD7C-4301-A7A7-02DFE9845B11}">
      <dgm:prSet/>
      <dgm:spPr/>
      <dgm:t>
        <a:bodyPr/>
        <a:lstStyle/>
        <a:p>
          <a:endParaRPr lang="id-ID" b="1"/>
        </a:p>
      </dgm:t>
    </dgm:pt>
    <dgm:pt modelId="{5C13F732-A1E7-4893-94B1-E83B47117C39}">
      <dgm:prSet phldrT="[Text]" custT="1"/>
      <dgm:spPr/>
      <dgm:t>
        <a:bodyPr/>
        <a:lstStyle/>
        <a:p>
          <a:r>
            <a:rPr lang="en-US" sz="1200" b="1" dirty="0"/>
            <a:t>Level 3 : </a:t>
          </a:r>
          <a:r>
            <a:rPr lang="en-US" sz="1200" b="1" i="1" dirty="0"/>
            <a:t>Control Based,  P</a:t>
          </a:r>
          <a:r>
            <a:rPr lang="id-ID" sz="1200" b="1" i="1" dirty="0" err="1"/>
            <a:t>rocess</a:t>
          </a:r>
          <a:r>
            <a:rPr lang="id-ID" sz="1200" b="1" i="1" dirty="0"/>
            <a:t> </a:t>
          </a:r>
          <a:r>
            <a:rPr lang="en-US" sz="1200" b="1" i="1" dirty="0"/>
            <a:t>B</a:t>
          </a:r>
          <a:r>
            <a:rPr lang="id-ID" sz="1200" b="1" i="1" dirty="0" err="1"/>
            <a:t>ased</a:t>
          </a:r>
          <a:r>
            <a:rPr lang="en-US" sz="1200" b="1" i="1" dirty="0"/>
            <a:t> &amp; Risk Based (audit </a:t>
          </a:r>
          <a:r>
            <a:rPr lang="en-US" sz="1200" b="1" i="1" dirty="0" err="1"/>
            <a:t>ketaatan</a:t>
          </a:r>
          <a:r>
            <a:rPr lang="en-US" sz="1200" b="1" i="1" dirty="0"/>
            <a:t>/</a:t>
          </a:r>
          <a:r>
            <a:rPr lang="en-US" sz="1200" b="1" i="1" dirty="0" err="1"/>
            <a:t>kinerja</a:t>
          </a:r>
          <a:r>
            <a:rPr lang="en-US" sz="1200" b="1" i="1" dirty="0"/>
            <a:t> </a:t>
          </a:r>
          <a:r>
            <a:rPr lang="en-US" sz="1200" b="1" i="1" dirty="0" err="1"/>
            <a:t>berbasis</a:t>
          </a:r>
          <a:r>
            <a:rPr lang="en-US" sz="1200" b="1" i="1" dirty="0"/>
            <a:t> </a:t>
          </a:r>
          <a:r>
            <a:rPr lang="en-US" sz="1200" b="1" i="1" dirty="0" err="1"/>
            <a:t>risiko</a:t>
          </a:r>
          <a:r>
            <a:rPr lang="en-US" sz="1200" b="1" i="1" dirty="0"/>
            <a:t>)</a:t>
          </a:r>
          <a:endParaRPr lang="id-ID" sz="1200" b="1" i="1" dirty="0"/>
        </a:p>
      </dgm:t>
    </dgm:pt>
    <dgm:pt modelId="{082DDE08-79A8-4C61-BB78-BF419F94DE2A}" type="parTrans" cxnId="{0474E941-0009-444F-BC95-4E102CAF0F97}">
      <dgm:prSet/>
      <dgm:spPr/>
      <dgm:t>
        <a:bodyPr/>
        <a:lstStyle/>
        <a:p>
          <a:endParaRPr lang="id-ID" b="1"/>
        </a:p>
      </dgm:t>
    </dgm:pt>
    <dgm:pt modelId="{0804FE97-5B89-4CA7-9878-965CD44F10DA}" type="sibTrans" cxnId="{0474E941-0009-444F-BC95-4E102CAF0F97}">
      <dgm:prSet/>
      <dgm:spPr/>
      <dgm:t>
        <a:bodyPr/>
        <a:lstStyle/>
        <a:p>
          <a:endParaRPr lang="id-ID" b="1"/>
        </a:p>
      </dgm:t>
    </dgm:pt>
    <dgm:pt modelId="{EAF11D73-4D44-46DE-B45C-B08B4365603B}">
      <dgm:prSet phldrT="[Text]" custT="1"/>
      <dgm:spPr/>
      <dgm:t>
        <a:bodyPr/>
        <a:lstStyle/>
        <a:p>
          <a:r>
            <a:rPr lang="en-US" sz="1200" b="1" dirty="0"/>
            <a:t>Level 4 &amp; 5 : </a:t>
          </a:r>
          <a:r>
            <a:rPr lang="en-US" sz="1200" b="1" i="1" dirty="0"/>
            <a:t>Control Based,  P</a:t>
          </a:r>
          <a:r>
            <a:rPr lang="id-ID" sz="1200" b="1" i="1" dirty="0" err="1"/>
            <a:t>rocess</a:t>
          </a:r>
          <a:r>
            <a:rPr lang="id-ID" sz="1200" b="1" i="1" dirty="0"/>
            <a:t> </a:t>
          </a:r>
          <a:r>
            <a:rPr lang="en-US" sz="1200" b="1" i="1" dirty="0"/>
            <a:t>B</a:t>
          </a:r>
          <a:r>
            <a:rPr lang="id-ID" sz="1200" b="1" i="1" dirty="0" err="1"/>
            <a:t>ased</a:t>
          </a:r>
          <a:r>
            <a:rPr lang="en-US" sz="1200" b="1" i="1" dirty="0"/>
            <a:t>, Risk Based &amp; Risk Management Based</a:t>
          </a:r>
          <a:endParaRPr lang="id-ID" sz="1200" b="1" i="1" dirty="0"/>
        </a:p>
      </dgm:t>
    </dgm:pt>
    <dgm:pt modelId="{20B71E56-282D-46C9-80A8-0E3811F60FA6}" type="parTrans" cxnId="{B4640456-3B7E-4BF6-8FDB-3BE3B7ECAE4B}">
      <dgm:prSet/>
      <dgm:spPr/>
      <dgm:t>
        <a:bodyPr/>
        <a:lstStyle/>
        <a:p>
          <a:endParaRPr lang="id-ID" b="1"/>
        </a:p>
      </dgm:t>
    </dgm:pt>
    <dgm:pt modelId="{F6FBF870-6D42-4176-BE0B-17D11922FD80}" type="sibTrans" cxnId="{B4640456-3B7E-4BF6-8FDB-3BE3B7ECAE4B}">
      <dgm:prSet/>
      <dgm:spPr/>
      <dgm:t>
        <a:bodyPr/>
        <a:lstStyle/>
        <a:p>
          <a:endParaRPr lang="id-ID" b="1"/>
        </a:p>
      </dgm:t>
    </dgm:pt>
    <dgm:pt modelId="{3010E203-1506-4976-94AB-D1857BD98844}" type="pres">
      <dgm:prSet presAssocID="{5DE6A1D8-A175-4A15-BF3E-CF0C92966F9A}" presName="Name0" presStyleCnt="0">
        <dgm:presLayoutVars>
          <dgm:dir/>
          <dgm:resizeHandles val="exact"/>
        </dgm:presLayoutVars>
      </dgm:prSet>
      <dgm:spPr/>
    </dgm:pt>
    <dgm:pt modelId="{B4EDA2AD-DB81-4A6D-A441-41FB47761086}" type="pres">
      <dgm:prSet presAssocID="{40475477-9591-4CE6-86B8-B43D1E9753F8}" presName="node" presStyleLbl="node1" presStyleIdx="0" presStyleCnt="1" custScaleX="100196" custLinFactNeighborX="49" custLinFactNeighborY="2932">
        <dgm:presLayoutVars>
          <dgm:bulletEnabled val="1"/>
        </dgm:presLayoutVars>
      </dgm:prSet>
      <dgm:spPr/>
    </dgm:pt>
  </dgm:ptLst>
  <dgm:cxnLst>
    <dgm:cxn modelId="{4DC82D37-90D6-4B3D-AA5E-E60EE226A50B}" type="presOf" srcId="{5C13F732-A1E7-4893-94B1-E83B47117C39}" destId="{B4EDA2AD-DB81-4A6D-A441-41FB47761086}" srcOrd="0" destOrd="2" presId="urn:microsoft.com/office/officeart/2005/8/layout/process1"/>
    <dgm:cxn modelId="{0474E941-0009-444F-BC95-4E102CAF0F97}" srcId="{40475477-9591-4CE6-86B8-B43D1E9753F8}" destId="{5C13F732-A1E7-4893-94B1-E83B47117C39}" srcOrd="1" destOrd="0" parTransId="{082DDE08-79A8-4C61-BB78-BF419F94DE2A}" sibTransId="{0804FE97-5B89-4CA7-9878-965CD44F10DA}"/>
    <dgm:cxn modelId="{9E93C967-D1B2-440C-A33E-144A6DB86A3F}" type="presOf" srcId="{5DE6A1D8-A175-4A15-BF3E-CF0C92966F9A}" destId="{3010E203-1506-4976-94AB-D1857BD98844}" srcOrd="0" destOrd="0" presId="urn:microsoft.com/office/officeart/2005/8/layout/process1"/>
    <dgm:cxn modelId="{B109464B-238C-46FC-B5F3-54FB209307B3}" srcId="{5DE6A1D8-A175-4A15-BF3E-CF0C92966F9A}" destId="{40475477-9591-4CE6-86B8-B43D1E9753F8}" srcOrd="0" destOrd="0" parTransId="{CD6BCAEE-128C-4118-B4AF-D8315E17D762}" sibTransId="{7081D24C-4F6D-4D30-9F22-E1DE19D27AF7}"/>
    <dgm:cxn modelId="{3C687271-38E4-434D-9A74-40B2E28C5017}" type="presOf" srcId="{40475477-9591-4CE6-86B8-B43D1E9753F8}" destId="{B4EDA2AD-DB81-4A6D-A441-41FB47761086}" srcOrd="0" destOrd="0" presId="urn:microsoft.com/office/officeart/2005/8/layout/process1"/>
    <dgm:cxn modelId="{B4640456-3B7E-4BF6-8FDB-3BE3B7ECAE4B}" srcId="{40475477-9591-4CE6-86B8-B43D1E9753F8}" destId="{EAF11D73-4D44-46DE-B45C-B08B4365603B}" srcOrd="2" destOrd="0" parTransId="{20B71E56-282D-46C9-80A8-0E3811F60FA6}" sibTransId="{F6FBF870-6D42-4176-BE0B-17D11922FD80}"/>
    <dgm:cxn modelId="{BB51CA56-BD7C-4301-A7A7-02DFE9845B11}" srcId="{40475477-9591-4CE6-86B8-B43D1E9753F8}" destId="{07374BE8-777A-47ED-979E-856C4A62DDF1}" srcOrd="0" destOrd="0" parTransId="{95E2C261-37B6-4FC6-B88A-742172553B98}" sibTransId="{20A36321-8B5A-4337-96D2-8098FA9D28DF}"/>
    <dgm:cxn modelId="{3C28D7A6-EEE8-407E-8AA7-A52E1319EB29}" type="presOf" srcId="{EAF11D73-4D44-46DE-B45C-B08B4365603B}" destId="{B4EDA2AD-DB81-4A6D-A441-41FB47761086}" srcOrd="0" destOrd="3" presId="urn:microsoft.com/office/officeart/2005/8/layout/process1"/>
    <dgm:cxn modelId="{A2DF87CD-B076-4C6D-A33C-481086D421A1}" type="presOf" srcId="{07374BE8-777A-47ED-979E-856C4A62DDF1}" destId="{B4EDA2AD-DB81-4A6D-A441-41FB47761086}" srcOrd="0" destOrd="1" presId="urn:microsoft.com/office/officeart/2005/8/layout/process1"/>
    <dgm:cxn modelId="{AF46E8AE-2C3B-40FE-9459-4A7E9CF9E646}" type="presParOf" srcId="{3010E203-1506-4976-94AB-D1857BD98844}" destId="{B4EDA2AD-DB81-4A6D-A441-41FB47761086}" srcOrd="0"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7CF890-A5E0-4A63-9483-25AF7ACC3E67}" type="doc">
      <dgm:prSet loTypeId="urn:microsoft.com/office/officeart/2005/8/layout/gear1" loCatId="process" qsTypeId="urn:microsoft.com/office/officeart/2005/8/quickstyle/simple1" qsCatId="simple" csTypeId="urn:microsoft.com/office/officeart/2005/8/colors/accent1_2" csCatId="accent1" phldr="1"/>
      <dgm:spPr/>
    </dgm:pt>
    <dgm:pt modelId="{1C4C330B-822F-472E-8CC4-44F2B073798D}">
      <dgm:prSet phldrT="[Text]"/>
      <dgm:spPr>
        <a:solidFill>
          <a:srgbClr val="92D050"/>
        </a:solidFill>
        <a:ln>
          <a:noFill/>
        </a:ln>
      </dgm:spPr>
      <dgm:t>
        <a:bodyPr/>
        <a:lstStyle/>
        <a:p>
          <a:r>
            <a:rPr lang="en-US" b="1" dirty="0">
              <a:solidFill>
                <a:schemeClr val="tx1"/>
              </a:solidFill>
            </a:rPr>
            <a:t>Governance</a:t>
          </a:r>
          <a:endParaRPr lang="id-ID" b="1" dirty="0">
            <a:solidFill>
              <a:schemeClr val="tx1"/>
            </a:solidFill>
          </a:endParaRPr>
        </a:p>
      </dgm:t>
    </dgm:pt>
    <dgm:pt modelId="{1D5B7F91-4207-4094-B512-D4647D413F3E}" type="parTrans" cxnId="{27F901A0-B37B-4734-A91B-B3E4CB43FF5A}">
      <dgm:prSet/>
      <dgm:spPr/>
      <dgm:t>
        <a:bodyPr/>
        <a:lstStyle/>
        <a:p>
          <a:endParaRPr lang="id-ID"/>
        </a:p>
      </dgm:t>
    </dgm:pt>
    <dgm:pt modelId="{FF73A7CC-F0B6-4BEE-8F08-DDCFD3D1E437}" type="sibTrans" cxnId="{27F901A0-B37B-4734-A91B-B3E4CB43FF5A}">
      <dgm:prSet/>
      <dgm:spPr>
        <a:noFill/>
      </dgm:spPr>
      <dgm:t>
        <a:bodyPr/>
        <a:lstStyle/>
        <a:p>
          <a:endParaRPr lang="id-ID"/>
        </a:p>
      </dgm:t>
    </dgm:pt>
    <dgm:pt modelId="{A784CA80-A2F9-4BD1-BF1D-D7738C7105DA}">
      <dgm:prSet phldrT="[Text]"/>
      <dgm:spPr>
        <a:solidFill>
          <a:srgbClr val="92D050"/>
        </a:solidFill>
        <a:ln>
          <a:noFill/>
        </a:ln>
      </dgm:spPr>
      <dgm:t>
        <a:bodyPr/>
        <a:lstStyle/>
        <a:p>
          <a:r>
            <a:rPr lang="en-US" b="1" dirty="0">
              <a:solidFill>
                <a:schemeClr val="tx1"/>
              </a:solidFill>
            </a:rPr>
            <a:t>Control</a:t>
          </a:r>
          <a:endParaRPr lang="id-ID" b="1" dirty="0">
            <a:solidFill>
              <a:schemeClr val="tx1"/>
            </a:solidFill>
          </a:endParaRPr>
        </a:p>
      </dgm:t>
    </dgm:pt>
    <dgm:pt modelId="{F8071CA4-30B2-4FB6-921D-688FFF50890F}" type="parTrans" cxnId="{D4775F54-2800-4A5B-AC77-A3E8838C2B69}">
      <dgm:prSet/>
      <dgm:spPr/>
      <dgm:t>
        <a:bodyPr/>
        <a:lstStyle/>
        <a:p>
          <a:endParaRPr lang="id-ID"/>
        </a:p>
      </dgm:t>
    </dgm:pt>
    <dgm:pt modelId="{B7DDF5D0-7CC8-4F60-AA02-695F9DFCC5C0}" type="sibTrans" cxnId="{D4775F54-2800-4A5B-AC77-A3E8838C2B69}">
      <dgm:prSet/>
      <dgm:spPr>
        <a:noFill/>
      </dgm:spPr>
      <dgm:t>
        <a:bodyPr/>
        <a:lstStyle/>
        <a:p>
          <a:endParaRPr lang="id-ID"/>
        </a:p>
      </dgm:t>
    </dgm:pt>
    <dgm:pt modelId="{5FF0E98C-2D18-4DE4-80A7-E5BACA1535CD}">
      <dgm:prSet phldrT="[Text]"/>
      <dgm:spPr>
        <a:solidFill>
          <a:srgbClr val="92D050"/>
        </a:solidFill>
        <a:ln>
          <a:noFill/>
        </a:ln>
      </dgm:spPr>
      <dgm:t>
        <a:bodyPr/>
        <a:lstStyle/>
        <a:p>
          <a:r>
            <a:rPr lang="en-US" b="1" dirty="0">
              <a:solidFill>
                <a:schemeClr val="tx1"/>
              </a:solidFill>
            </a:rPr>
            <a:t>Risk</a:t>
          </a:r>
          <a:endParaRPr lang="id-ID" b="1" dirty="0">
            <a:solidFill>
              <a:schemeClr val="tx1"/>
            </a:solidFill>
          </a:endParaRPr>
        </a:p>
      </dgm:t>
    </dgm:pt>
    <dgm:pt modelId="{DDCFBF0B-D8D3-414C-B621-2DCD4E0BFDB5}" type="parTrans" cxnId="{25987D6D-D6AF-45D3-AE1E-55D538C3AD2C}">
      <dgm:prSet/>
      <dgm:spPr/>
      <dgm:t>
        <a:bodyPr/>
        <a:lstStyle/>
        <a:p>
          <a:endParaRPr lang="id-ID"/>
        </a:p>
      </dgm:t>
    </dgm:pt>
    <dgm:pt modelId="{DF754210-B9AE-40C1-AB20-CB5772247CE4}" type="sibTrans" cxnId="{25987D6D-D6AF-45D3-AE1E-55D538C3AD2C}">
      <dgm:prSet/>
      <dgm:spPr>
        <a:noFill/>
      </dgm:spPr>
      <dgm:t>
        <a:bodyPr/>
        <a:lstStyle/>
        <a:p>
          <a:endParaRPr lang="id-ID"/>
        </a:p>
      </dgm:t>
    </dgm:pt>
    <dgm:pt modelId="{C3B32AE2-4464-48C6-9732-52EDF13B48F5}" type="pres">
      <dgm:prSet presAssocID="{847CF890-A5E0-4A63-9483-25AF7ACC3E67}" presName="composite" presStyleCnt="0">
        <dgm:presLayoutVars>
          <dgm:chMax val="3"/>
          <dgm:animLvl val="lvl"/>
          <dgm:resizeHandles val="exact"/>
        </dgm:presLayoutVars>
      </dgm:prSet>
      <dgm:spPr/>
    </dgm:pt>
    <dgm:pt modelId="{C15C6C73-0713-4AE7-AA27-2BCE883A8C75}" type="pres">
      <dgm:prSet presAssocID="{1C4C330B-822F-472E-8CC4-44F2B073798D}" presName="gear1" presStyleLbl="node1" presStyleIdx="0" presStyleCnt="3" custLinFactNeighborX="-18611">
        <dgm:presLayoutVars>
          <dgm:chMax val="1"/>
          <dgm:bulletEnabled val="1"/>
        </dgm:presLayoutVars>
      </dgm:prSet>
      <dgm:spPr/>
    </dgm:pt>
    <dgm:pt modelId="{AD6DF52D-93B9-434C-9216-628981CC307F}" type="pres">
      <dgm:prSet presAssocID="{1C4C330B-822F-472E-8CC4-44F2B073798D}" presName="gear1srcNode" presStyleLbl="node1" presStyleIdx="0" presStyleCnt="3"/>
      <dgm:spPr/>
    </dgm:pt>
    <dgm:pt modelId="{D0A418AA-EC43-4588-A46D-6F64FC8FC70C}" type="pres">
      <dgm:prSet presAssocID="{1C4C330B-822F-472E-8CC4-44F2B073798D}" presName="gear1dstNode" presStyleLbl="node1" presStyleIdx="0" presStyleCnt="3"/>
      <dgm:spPr/>
    </dgm:pt>
    <dgm:pt modelId="{178FBA8C-7ED6-443C-A83D-4D5AC81FD605}" type="pres">
      <dgm:prSet presAssocID="{A784CA80-A2F9-4BD1-BF1D-D7738C7105DA}" presName="gear2" presStyleLbl="node1" presStyleIdx="1" presStyleCnt="3" custLinFactNeighborX="7005" custLinFactNeighborY="-33774">
        <dgm:presLayoutVars>
          <dgm:chMax val="1"/>
          <dgm:bulletEnabled val="1"/>
        </dgm:presLayoutVars>
      </dgm:prSet>
      <dgm:spPr/>
    </dgm:pt>
    <dgm:pt modelId="{76C9D448-A1A9-4B26-8DC2-70DD2BD45031}" type="pres">
      <dgm:prSet presAssocID="{A784CA80-A2F9-4BD1-BF1D-D7738C7105DA}" presName="gear2srcNode" presStyleLbl="node1" presStyleIdx="1" presStyleCnt="3"/>
      <dgm:spPr/>
    </dgm:pt>
    <dgm:pt modelId="{76452218-B086-4639-9D1F-51FAFA693B17}" type="pres">
      <dgm:prSet presAssocID="{A784CA80-A2F9-4BD1-BF1D-D7738C7105DA}" presName="gear2dstNode" presStyleLbl="node1" presStyleIdx="1" presStyleCnt="3"/>
      <dgm:spPr/>
    </dgm:pt>
    <dgm:pt modelId="{EDEA7ABC-2024-45D5-9F43-EF7CB0AB8D12}" type="pres">
      <dgm:prSet presAssocID="{5FF0E98C-2D18-4DE4-80A7-E5BACA1535CD}" presName="gear3" presStyleLbl="node1" presStyleIdx="2" presStyleCnt="3" custLinFactNeighborX="27294"/>
      <dgm:spPr/>
    </dgm:pt>
    <dgm:pt modelId="{ADCDB4C2-EBB3-439A-98E0-84C4F4BF7E25}" type="pres">
      <dgm:prSet presAssocID="{5FF0E98C-2D18-4DE4-80A7-E5BACA1535CD}" presName="gear3tx" presStyleLbl="node1" presStyleIdx="2" presStyleCnt="3">
        <dgm:presLayoutVars>
          <dgm:chMax val="1"/>
          <dgm:bulletEnabled val="1"/>
        </dgm:presLayoutVars>
      </dgm:prSet>
      <dgm:spPr/>
    </dgm:pt>
    <dgm:pt modelId="{ABC286B6-A49E-479D-9724-D9821FF79328}" type="pres">
      <dgm:prSet presAssocID="{5FF0E98C-2D18-4DE4-80A7-E5BACA1535CD}" presName="gear3srcNode" presStyleLbl="node1" presStyleIdx="2" presStyleCnt="3"/>
      <dgm:spPr/>
    </dgm:pt>
    <dgm:pt modelId="{FF23C5B0-CA7E-4333-9B0C-C99ED233FF42}" type="pres">
      <dgm:prSet presAssocID="{5FF0E98C-2D18-4DE4-80A7-E5BACA1535CD}" presName="gear3dstNode" presStyleLbl="node1" presStyleIdx="2" presStyleCnt="3"/>
      <dgm:spPr/>
    </dgm:pt>
    <dgm:pt modelId="{0A7AA704-92B9-478A-91AE-AA3BEEDC347E}" type="pres">
      <dgm:prSet presAssocID="{FF73A7CC-F0B6-4BEE-8F08-DDCFD3D1E437}" presName="connector1" presStyleLbl="sibTrans2D1" presStyleIdx="0" presStyleCnt="3" custScaleY="193447"/>
      <dgm:spPr/>
    </dgm:pt>
    <dgm:pt modelId="{150D5B65-0D2A-4826-83D7-A3F2CF434165}" type="pres">
      <dgm:prSet presAssocID="{B7DDF5D0-7CC8-4F60-AA02-695F9DFCC5C0}" presName="connector2" presStyleLbl="sibTrans2D1" presStyleIdx="1" presStyleCnt="3"/>
      <dgm:spPr/>
    </dgm:pt>
    <dgm:pt modelId="{F6FB8EAC-011B-4EDA-A85F-2ADC5404433C}" type="pres">
      <dgm:prSet presAssocID="{DF754210-B9AE-40C1-AB20-CB5772247CE4}" presName="connector3" presStyleLbl="sibTrans2D1" presStyleIdx="2" presStyleCnt="3"/>
      <dgm:spPr/>
    </dgm:pt>
  </dgm:ptLst>
  <dgm:cxnLst>
    <dgm:cxn modelId="{A026ED08-600C-428B-8ED6-8C4E2EC3685D}" type="presOf" srcId="{A784CA80-A2F9-4BD1-BF1D-D7738C7105DA}" destId="{178FBA8C-7ED6-443C-A83D-4D5AC81FD605}" srcOrd="0" destOrd="0" presId="urn:microsoft.com/office/officeart/2005/8/layout/gear1"/>
    <dgm:cxn modelId="{E18DA509-D404-4F0C-B949-D1C124817685}" type="presOf" srcId="{5FF0E98C-2D18-4DE4-80A7-E5BACA1535CD}" destId="{ADCDB4C2-EBB3-439A-98E0-84C4F4BF7E25}" srcOrd="1" destOrd="0" presId="urn:microsoft.com/office/officeart/2005/8/layout/gear1"/>
    <dgm:cxn modelId="{03ED7F16-2F4C-4E0D-A13A-6A10FCD1B75B}" type="presOf" srcId="{5FF0E98C-2D18-4DE4-80A7-E5BACA1535CD}" destId="{ABC286B6-A49E-479D-9724-D9821FF79328}" srcOrd="2" destOrd="0" presId="urn:microsoft.com/office/officeart/2005/8/layout/gear1"/>
    <dgm:cxn modelId="{44052420-B870-477D-A81C-ECA594F56510}" type="presOf" srcId="{B7DDF5D0-7CC8-4F60-AA02-695F9DFCC5C0}" destId="{150D5B65-0D2A-4826-83D7-A3F2CF434165}" srcOrd="0" destOrd="0" presId="urn:microsoft.com/office/officeart/2005/8/layout/gear1"/>
    <dgm:cxn modelId="{DEC26C34-7448-4951-8295-2E2260BD7ADF}" type="presOf" srcId="{1C4C330B-822F-472E-8CC4-44F2B073798D}" destId="{D0A418AA-EC43-4588-A46D-6F64FC8FC70C}" srcOrd="2" destOrd="0" presId="urn:microsoft.com/office/officeart/2005/8/layout/gear1"/>
    <dgm:cxn modelId="{F572333F-5B61-4F29-8D30-B180349BF557}" type="presOf" srcId="{A784CA80-A2F9-4BD1-BF1D-D7738C7105DA}" destId="{76452218-B086-4639-9D1F-51FAFA693B17}" srcOrd="2" destOrd="0" presId="urn:microsoft.com/office/officeart/2005/8/layout/gear1"/>
    <dgm:cxn modelId="{25987D6D-D6AF-45D3-AE1E-55D538C3AD2C}" srcId="{847CF890-A5E0-4A63-9483-25AF7ACC3E67}" destId="{5FF0E98C-2D18-4DE4-80A7-E5BACA1535CD}" srcOrd="2" destOrd="0" parTransId="{DDCFBF0B-D8D3-414C-B621-2DCD4E0BFDB5}" sibTransId="{DF754210-B9AE-40C1-AB20-CB5772247CE4}"/>
    <dgm:cxn modelId="{D4775F54-2800-4A5B-AC77-A3E8838C2B69}" srcId="{847CF890-A5E0-4A63-9483-25AF7ACC3E67}" destId="{A784CA80-A2F9-4BD1-BF1D-D7738C7105DA}" srcOrd="1" destOrd="0" parTransId="{F8071CA4-30B2-4FB6-921D-688FFF50890F}" sibTransId="{B7DDF5D0-7CC8-4F60-AA02-695F9DFCC5C0}"/>
    <dgm:cxn modelId="{AB48FB78-A82E-4C8C-9D3F-0491057AFF6C}" type="presOf" srcId="{847CF890-A5E0-4A63-9483-25AF7ACC3E67}" destId="{C3B32AE2-4464-48C6-9732-52EDF13B48F5}" srcOrd="0" destOrd="0" presId="urn:microsoft.com/office/officeart/2005/8/layout/gear1"/>
    <dgm:cxn modelId="{F09BE37B-E465-4A52-ADE8-E61FBE529E2C}" type="presOf" srcId="{A784CA80-A2F9-4BD1-BF1D-D7738C7105DA}" destId="{76C9D448-A1A9-4B26-8DC2-70DD2BD45031}" srcOrd="1" destOrd="0" presId="urn:microsoft.com/office/officeart/2005/8/layout/gear1"/>
    <dgm:cxn modelId="{0EFAA080-95E9-41B9-825B-838647D1E8B0}" type="presOf" srcId="{1C4C330B-822F-472E-8CC4-44F2B073798D}" destId="{AD6DF52D-93B9-434C-9216-628981CC307F}" srcOrd="1" destOrd="0" presId="urn:microsoft.com/office/officeart/2005/8/layout/gear1"/>
    <dgm:cxn modelId="{27F901A0-B37B-4734-A91B-B3E4CB43FF5A}" srcId="{847CF890-A5E0-4A63-9483-25AF7ACC3E67}" destId="{1C4C330B-822F-472E-8CC4-44F2B073798D}" srcOrd="0" destOrd="0" parTransId="{1D5B7F91-4207-4094-B512-D4647D413F3E}" sibTransId="{FF73A7CC-F0B6-4BEE-8F08-DDCFD3D1E437}"/>
    <dgm:cxn modelId="{DF9C5CAC-42F7-4A69-B911-1E86E3C99D04}" type="presOf" srcId="{5FF0E98C-2D18-4DE4-80A7-E5BACA1535CD}" destId="{EDEA7ABC-2024-45D5-9F43-EF7CB0AB8D12}" srcOrd="0" destOrd="0" presId="urn:microsoft.com/office/officeart/2005/8/layout/gear1"/>
    <dgm:cxn modelId="{0E8A33C0-B1B6-4293-A9C4-24B5392D33B4}" type="presOf" srcId="{FF73A7CC-F0B6-4BEE-8F08-DDCFD3D1E437}" destId="{0A7AA704-92B9-478A-91AE-AA3BEEDC347E}" srcOrd="0" destOrd="0" presId="urn:microsoft.com/office/officeart/2005/8/layout/gear1"/>
    <dgm:cxn modelId="{A14F7ACB-5036-4137-B929-D00EF3844BD4}" type="presOf" srcId="{1C4C330B-822F-472E-8CC4-44F2B073798D}" destId="{C15C6C73-0713-4AE7-AA27-2BCE883A8C75}" srcOrd="0" destOrd="0" presId="urn:microsoft.com/office/officeart/2005/8/layout/gear1"/>
    <dgm:cxn modelId="{9BF6E2E2-47AF-4BE3-8D83-926389FD2EB1}" type="presOf" srcId="{DF754210-B9AE-40C1-AB20-CB5772247CE4}" destId="{F6FB8EAC-011B-4EDA-A85F-2ADC5404433C}" srcOrd="0" destOrd="0" presId="urn:microsoft.com/office/officeart/2005/8/layout/gear1"/>
    <dgm:cxn modelId="{C69776E3-B29C-4160-B406-0A5CF9132E4A}" type="presOf" srcId="{5FF0E98C-2D18-4DE4-80A7-E5BACA1535CD}" destId="{FF23C5B0-CA7E-4333-9B0C-C99ED233FF42}" srcOrd="3" destOrd="0" presId="urn:microsoft.com/office/officeart/2005/8/layout/gear1"/>
    <dgm:cxn modelId="{320D447D-D5AE-44E4-AF32-585B8E5A2A13}" type="presParOf" srcId="{C3B32AE2-4464-48C6-9732-52EDF13B48F5}" destId="{C15C6C73-0713-4AE7-AA27-2BCE883A8C75}" srcOrd="0" destOrd="0" presId="urn:microsoft.com/office/officeart/2005/8/layout/gear1"/>
    <dgm:cxn modelId="{5C5DC8FB-DF98-4A9B-9016-CD46138A8406}" type="presParOf" srcId="{C3B32AE2-4464-48C6-9732-52EDF13B48F5}" destId="{AD6DF52D-93B9-434C-9216-628981CC307F}" srcOrd="1" destOrd="0" presId="urn:microsoft.com/office/officeart/2005/8/layout/gear1"/>
    <dgm:cxn modelId="{8C12CCDA-C3C6-4946-A798-C27876B89E6F}" type="presParOf" srcId="{C3B32AE2-4464-48C6-9732-52EDF13B48F5}" destId="{D0A418AA-EC43-4588-A46D-6F64FC8FC70C}" srcOrd="2" destOrd="0" presId="urn:microsoft.com/office/officeart/2005/8/layout/gear1"/>
    <dgm:cxn modelId="{CC4C5E60-DA7E-4912-825C-28BE2C2A74DE}" type="presParOf" srcId="{C3B32AE2-4464-48C6-9732-52EDF13B48F5}" destId="{178FBA8C-7ED6-443C-A83D-4D5AC81FD605}" srcOrd="3" destOrd="0" presId="urn:microsoft.com/office/officeart/2005/8/layout/gear1"/>
    <dgm:cxn modelId="{4FF540A1-5CAE-4D1B-8374-09EEE9C94EF0}" type="presParOf" srcId="{C3B32AE2-4464-48C6-9732-52EDF13B48F5}" destId="{76C9D448-A1A9-4B26-8DC2-70DD2BD45031}" srcOrd="4" destOrd="0" presId="urn:microsoft.com/office/officeart/2005/8/layout/gear1"/>
    <dgm:cxn modelId="{264D6FB8-F49A-48E5-B246-951DFA89815D}" type="presParOf" srcId="{C3B32AE2-4464-48C6-9732-52EDF13B48F5}" destId="{76452218-B086-4639-9D1F-51FAFA693B17}" srcOrd="5" destOrd="0" presId="urn:microsoft.com/office/officeart/2005/8/layout/gear1"/>
    <dgm:cxn modelId="{6AB6C0DF-E187-4F4B-A8B8-86B144131862}" type="presParOf" srcId="{C3B32AE2-4464-48C6-9732-52EDF13B48F5}" destId="{EDEA7ABC-2024-45D5-9F43-EF7CB0AB8D12}" srcOrd="6" destOrd="0" presId="urn:microsoft.com/office/officeart/2005/8/layout/gear1"/>
    <dgm:cxn modelId="{E8B700FA-29E6-4CA3-B61C-9B227261C057}" type="presParOf" srcId="{C3B32AE2-4464-48C6-9732-52EDF13B48F5}" destId="{ADCDB4C2-EBB3-439A-98E0-84C4F4BF7E25}" srcOrd="7" destOrd="0" presId="urn:microsoft.com/office/officeart/2005/8/layout/gear1"/>
    <dgm:cxn modelId="{16040AE2-36E7-434F-AD11-7A0780BC1B67}" type="presParOf" srcId="{C3B32AE2-4464-48C6-9732-52EDF13B48F5}" destId="{ABC286B6-A49E-479D-9724-D9821FF79328}" srcOrd="8" destOrd="0" presId="urn:microsoft.com/office/officeart/2005/8/layout/gear1"/>
    <dgm:cxn modelId="{261FE1C9-CA56-4058-9D15-696541468782}" type="presParOf" srcId="{C3B32AE2-4464-48C6-9732-52EDF13B48F5}" destId="{FF23C5B0-CA7E-4333-9B0C-C99ED233FF42}" srcOrd="9" destOrd="0" presId="urn:microsoft.com/office/officeart/2005/8/layout/gear1"/>
    <dgm:cxn modelId="{6C27591D-AF46-4E3A-8BBC-96898CD0873D}" type="presParOf" srcId="{C3B32AE2-4464-48C6-9732-52EDF13B48F5}" destId="{0A7AA704-92B9-478A-91AE-AA3BEEDC347E}" srcOrd="10" destOrd="0" presId="urn:microsoft.com/office/officeart/2005/8/layout/gear1"/>
    <dgm:cxn modelId="{4DF938F1-AA28-47A5-BA0A-0D55839020FC}" type="presParOf" srcId="{C3B32AE2-4464-48C6-9732-52EDF13B48F5}" destId="{150D5B65-0D2A-4826-83D7-A3F2CF434165}" srcOrd="11" destOrd="0" presId="urn:microsoft.com/office/officeart/2005/8/layout/gear1"/>
    <dgm:cxn modelId="{FB172AF3-EAD1-4D27-8A89-3825AC018C69}" type="presParOf" srcId="{C3B32AE2-4464-48C6-9732-52EDF13B48F5}" destId="{F6FB8EAC-011B-4EDA-A85F-2ADC5404433C}"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62DE6-2E2C-4733-947A-D89C1A51E003}">
      <dsp:nvSpPr>
        <dsp:cNvPr id="0" name=""/>
        <dsp:cNvSpPr/>
      </dsp:nvSpPr>
      <dsp:spPr>
        <a:xfrm rot="10800000">
          <a:off x="2243574" y="76202"/>
          <a:ext cx="7904988" cy="1408942"/>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875"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b="1" kern="1200" dirty="0" err="1">
              <a:solidFill>
                <a:schemeClr val="tx1"/>
              </a:solidFill>
              <a:latin typeface="Agency FB" panose="020B0503020202020204" pitchFamily="34" charset="0"/>
            </a:rPr>
            <a:t>Aparat</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Pengawasan</a:t>
          </a:r>
          <a:r>
            <a:rPr lang="en-US" sz="1400" b="1" kern="1200" dirty="0">
              <a:solidFill>
                <a:schemeClr val="tx1"/>
              </a:solidFill>
              <a:latin typeface="Agency FB" panose="020B0503020202020204" pitchFamily="34" charset="0"/>
            </a:rPr>
            <a:t> Intern </a:t>
          </a:r>
          <a:r>
            <a:rPr lang="en-US" sz="1400" b="1" kern="1200" dirty="0" err="1">
              <a:solidFill>
                <a:schemeClr val="tx1"/>
              </a:solidFill>
              <a:latin typeface="Agency FB" panose="020B0503020202020204" pitchFamily="34" charset="0"/>
            </a:rPr>
            <a:t>Pemerintah</a:t>
          </a:r>
          <a:r>
            <a:rPr lang="en-US" sz="1400" b="1" kern="1200" dirty="0">
              <a:solidFill>
                <a:schemeClr val="tx1"/>
              </a:solidFill>
              <a:latin typeface="Agency FB" panose="020B0503020202020204" pitchFamily="34" charset="0"/>
            </a:rPr>
            <a:t> (APIP) </a:t>
          </a:r>
          <a:r>
            <a:rPr lang="en-US" sz="1400" b="1" kern="1200" dirty="0" err="1">
              <a:solidFill>
                <a:schemeClr val="tx1"/>
              </a:solidFill>
              <a:latin typeface="Agency FB" panose="020B0503020202020204" pitchFamily="34" charset="0"/>
            </a:rPr>
            <a:t>adalah</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instansi</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pemerintah</a:t>
          </a:r>
          <a:r>
            <a:rPr lang="en-US" sz="1400" b="1" kern="1200" dirty="0">
              <a:solidFill>
                <a:schemeClr val="tx1"/>
              </a:solidFill>
              <a:latin typeface="Agency FB" panose="020B0503020202020204" pitchFamily="34" charset="0"/>
            </a:rPr>
            <a:t> yang </a:t>
          </a:r>
          <a:r>
            <a:rPr lang="en-US" sz="1400" b="1" kern="1200" dirty="0" err="1">
              <a:solidFill>
                <a:schemeClr val="tx1"/>
              </a:solidFill>
              <a:latin typeface="Agency FB" panose="020B0503020202020204" pitchFamily="34" charset="0"/>
            </a:rPr>
            <a:t>dibentuk</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dengan</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tugas</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melaksanakan</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pengawasan</a:t>
          </a:r>
          <a:r>
            <a:rPr lang="en-US" sz="1400" b="1" kern="1200" dirty="0">
              <a:solidFill>
                <a:schemeClr val="tx1"/>
              </a:solidFill>
              <a:latin typeface="Agency FB" panose="020B0503020202020204" pitchFamily="34" charset="0"/>
            </a:rPr>
            <a:t> intern di </a:t>
          </a:r>
          <a:r>
            <a:rPr lang="en-US" sz="1400" b="1" kern="1200" dirty="0" err="1">
              <a:solidFill>
                <a:schemeClr val="tx1"/>
              </a:solidFill>
              <a:latin typeface="Agency FB" panose="020B0503020202020204" pitchFamily="34" charset="0"/>
            </a:rPr>
            <a:t>lingkungan</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pemerintah</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pusat</a:t>
          </a:r>
          <a:r>
            <a:rPr lang="en-US" sz="1400" b="1" kern="1200" dirty="0">
              <a:solidFill>
                <a:schemeClr val="tx1"/>
              </a:solidFill>
              <a:latin typeface="Agency FB" panose="020B0503020202020204" pitchFamily="34" charset="0"/>
            </a:rPr>
            <a:t> dan/</a:t>
          </a:r>
          <a:r>
            <a:rPr lang="en-US" sz="1400" b="1" kern="1200" dirty="0" err="1">
              <a:solidFill>
                <a:schemeClr val="tx1"/>
              </a:solidFill>
              <a:latin typeface="Agency FB" panose="020B0503020202020204" pitchFamily="34" charset="0"/>
            </a:rPr>
            <a:t>atau</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daerah</a:t>
          </a:r>
          <a:r>
            <a:rPr lang="en-US" sz="1400" b="1" kern="1200" dirty="0">
              <a:solidFill>
                <a:schemeClr val="tx1"/>
              </a:solidFill>
              <a:latin typeface="Agency FB" panose="020B0503020202020204" pitchFamily="34" charset="0"/>
            </a:rPr>
            <a:t>, yang </a:t>
          </a:r>
          <a:r>
            <a:rPr lang="en-US" sz="1400" b="1" kern="1200" dirty="0" err="1">
              <a:solidFill>
                <a:schemeClr val="tx1"/>
              </a:solidFill>
              <a:latin typeface="Agency FB" panose="020B0503020202020204" pitchFamily="34" charset="0"/>
            </a:rPr>
            <a:t>terdiri</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dari</a:t>
          </a:r>
          <a:r>
            <a:rPr lang="en-US" sz="1400" b="1" kern="1200" dirty="0">
              <a:solidFill>
                <a:schemeClr val="tx1"/>
              </a:solidFill>
              <a:latin typeface="Agency FB" panose="020B0503020202020204" pitchFamily="34" charset="0"/>
            </a:rPr>
            <a:t> BPKP, </a:t>
          </a:r>
          <a:r>
            <a:rPr lang="en-US" sz="1400" b="1" kern="1200" dirty="0" err="1">
              <a:solidFill>
                <a:schemeClr val="tx1"/>
              </a:solidFill>
              <a:latin typeface="Agency FB" panose="020B0503020202020204" pitchFamily="34" charset="0"/>
            </a:rPr>
            <a:t>Inspektorat</a:t>
          </a:r>
          <a:r>
            <a:rPr lang="en-US" sz="1400" b="1" kern="1200" dirty="0">
              <a:solidFill>
                <a:schemeClr val="tx1"/>
              </a:solidFill>
              <a:latin typeface="Agency FB" panose="020B0503020202020204" pitchFamily="34" charset="0"/>
            </a:rPr>
            <a:t> Kementerian/Lembaga </a:t>
          </a:r>
          <a:r>
            <a:rPr lang="en-US" sz="1400" b="1" kern="1200" dirty="0" err="1">
              <a:solidFill>
                <a:schemeClr val="tx1"/>
              </a:solidFill>
              <a:latin typeface="Agency FB" panose="020B0503020202020204" pitchFamily="34" charset="0"/>
            </a:rPr>
            <a:t>Pemerintah</a:t>
          </a:r>
          <a:r>
            <a:rPr lang="en-US" sz="1400" b="1" kern="1200" dirty="0">
              <a:solidFill>
                <a:schemeClr val="tx1"/>
              </a:solidFill>
              <a:latin typeface="Agency FB" panose="020B0503020202020204" pitchFamily="34" charset="0"/>
            </a:rPr>
            <a:t> Non Kementerian/Lembaga Tinggi Negara/Lembaga Negara/</a:t>
          </a:r>
          <a:r>
            <a:rPr lang="en-US" sz="1400" b="1" kern="1200" dirty="0" err="1">
              <a:solidFill>
                <a:schemeClr val="tx1"/>
              </a:solidFill>
              <a:latin typeface="Agency FB" panose="020B0503020202020204" pitchFamily="34" charset="0"/>
            </a:rPr>
            <a:t>Provinsi</a:t>
          </a:r>
          <a:r>
            <a:rPr lang="en-US" sz="1400" b="1" kern="1200" dirty="0">
              <a:solidFill>
                <a:schemeClr val="tx1"/>
              </a:solidFill>
              <a:latin typeface="Agency FB" panose="020B0503020202020204" pitchFamily="34" charset="0"/>
            </a:rPr>
            <a:t>/</a:t>
          </a:r>
          <a:r>
            <a:rPr lang="en-US" sz="1400" b="1" kern="1200" dirty="0" err="1">
              <a:solidFill>
                <a:schemeClr val="tx1"/>
              </a:solidFill>
              <a:latin typeface="Agency FB" panose="020B0503020202020204" pitchFamily="34" charset="0"/>
            </a:rPr>
            <a:t>Kabupaten</a:t>
          </a:r>
          <a:r>
            <a:rPr lang="en-US" sz="1400" b="1" kern="1200" dirty="0">
              <a:solidFill>
                <a:schemeClr val="tx1"/>
              </a:solidFill>
              <a:latin typeface="Agency FB" panose="020B0503020202020204" pitchFamily="34" charset="0"/>
            </a:rPr>
            <a:t>/Kota dan Badan Hukum </a:t>
          </a:r>
          <a:r>
            <a:rPr lang="en-US" sz="1400" b="1" kern="1200" dirty="0" err="1">
              <a:solidFill>
                <a:schemeClr val="tx1"/>
              </a:solidFill>
              <a:latin typeface="Agency FB" panose="020B0503020202020204" pitchFamily="34" charset="0"/>
            </a:rPr>
            <a:t>Pemerintah</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lainnya</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sesuai</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peraturan</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perundang-undangan</a:t>
          </a:r>
          <a:r>
            <a:rPr lang="en-US" sz="1400" b="1" kern="1200" dirty="0">
              <a:solidFill>
                <a:schemeClr val="tx1"/>
              </a:solidFill>
              <a:latin typeface="Agency FB" panose="020B0503020202020204" pitchFamily="34" charset="0"/>
            </a:rPr>
            <a:t> </a:t>
          </a:r>
        </a:p>
      </dsp:txBody>
      <dsp:txXfrm rot="10800000">
        <a:off x="2595809" y="76202"/>
        <a:ext cx="7552753" cy="1408942"/>
      </dsp:txXfrm>
    </dsp:sp>
    <dsp:sp modelId="{922FA622-2D5C-46DC-9AA2-2798416485F9}">
      <dsp:nvSpPr>
        <dsp:cNvPr id="0" name=""/>
        <dsp:cNvSpPr/>
      </dsp:nvSpPr>
      <dsp:spPr>
        <a:xfrm>
          <a:off x="1731523" y="186945"/>
          <a:ext cx="1038330" cy="1038330"/>
        </a:xfrm>
        <a:prstGeom prst="ellipse">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458647-F652-4DF8-A514-4251275940A4}">
      <dsp:nvSpPr>
        <dsp:cNvPr id="0" name=""/>
        <dsp:cNvSpPr/>
      </dsp:nvSpPr>
      <dsp:spPr>
        <a:xfrm rot="10800000">
          <a:off x="2243574" y="1731387"/>
          <a:ext cx="7904988" cy="1459124"/>
        </a:xfrm>
        <a:prstGeom prst="homePlate">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875"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Agency FB" panose="020B0503020202020204" pitchFamily="34" charset="0"/>
            </a:rPr>
            <a:t>Model </a:t>
          </a:r>
          <a:r>
            <a:rPr lang="en-US" sz="1400" b="1" kern="1200" dirty="0" err="1">
              <a:solidFill>
                <a:schemeClr val="tx1"/>
              </a:solidFill>
              <a:latin typeface="Agency FB" panose="020B0503020202020204" pitchFamily="34" charset="0"/>
            </a:rPr>
            <a:t>Kapabilitas</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Pengawasan</a:t>
          </a:r>
          <a:r>
            <a:rPr lang="en-US" sz="1400" b="1" kern="1200" dirty="0">
              <a:solidFill>
                <a:schemeClr val="tx1"/>
              </a:solidFill>
              <a:latin typeface="Agency FB" panose="020B0503020202020204" pitchFamily="34" charset="0"/>
            </a:rPr>
            <a:t> Intern </a:t>
          </a:r>
          <a:r>
            <a:rPr lang="en-US" sz="1400" b="1" kern="1200" dirty="0" err="1">
              <a:solidFill>
                <a:schemeClr val="tx1"/>
              </a:solidFill>
              <a:latin typeface="Agency FB" panose="020B0503020202020204" pitchFamily="34" charset="0"/>
            </a:rPr>
            <a:t>atau</a:t>
          </a:r>
          <a:r>
            <a:rPr lang="en-US" sz="1400" b="1" kern="1200" dirty="0">
              <a:solidFill>
                <a:schemeClr val="tx1"/>
              </a:solidFill>
              <a:latin typeface="Agency FB" panose="020B0503020202020204" pitchFamily="34" charset="0"/>
            </a:rPr>
            <a:t> Internal Audit Capability Model (IA-CM) </a:t>
          </a:r>
          <a:r>
            <a:rPr lang="en-US" sz="1400" b="1" kern="1200" dirty="0" err="1">
              <a:solidFill>
                <a:schemeClr val="tx1"/>
              </a:solidFill>
              <a:latin typeface="Agency FB" panose="020B0503020202020204" pitchFamily="34" charset="0"/>
            </a:rPr>
            <a:t>adalah</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suatu</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kerangka</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kerja</a:t>
          </a:r>
          <a:r>
            <a:rPr lang="en-US" sz="1400" b="1" kern="1200" dirty="0">
              <a:solidFill>
                <a:schemeClr val="tx1"/>
              </a:solidFill>
              <a:latin typeface="Agency FB" panose="020B0503020202020204" pitchFamily="34" charset="0"/>
            </a:rPr>
            <a:t> yang </a:t>
          </a:r>
          <a:r>
            <a:rPr lang="en-US" sz="1400" b="1" kern="1200" dirty="0" err="1">
              <a:solidFill>
                <a:schemeClr val="tx1"/>
              </a:solidFill>
              <a:latin typeface="Agency FB" panose="020B0503020202020204" pitchFamily="34" charset="0"/>
            </a:rPr>
            <a:t>mengidentifikasi</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aspek-aspek</a:t>
          </a:r>
          <a:r>
            <a:rPr lang="en-US" sz="1400" b="1" kern="1200" dirty="0">
              <a:solidFill>
                <a:schemeClr val="tx1"/>
              </a:solidFill>
              <a:latin typeface="Agency FB" panose="020B0503020202020204" pitchFamily="34" charset="0"/>
            </a:rPr>
            <a:t> fundamental yang </a:t>
          </a:r>
          <a:r>
            <a:rPr lang="en-US" sz="1400" b="1" kern="1200" dirty="0" err="1">
              <a:solidFill>
                <a:schemeClr val="tx1"/>
              </a:solidFill>
              <a:latin typeface="Agency FB" panose="020B0503020202020204" pitchFamily="34" charset="0"/>
            </a:rPr>
            <a:t>dibutuhkan</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untuk</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pengawasan</a:t>
          </a:r>
          <a:r>
            <a:rPr lang="en-US" sz="1400" b="1" kern="1200" dirty="0">
              <a:solidFill>
                <a:schemeClr val="tx1"/>
              </a:solidFill>
              <a:latin typeface="Agency FB" panose="020B0503020202020204" pitchFamily="34" charset="0"/>
            </a:rPr>
            <a:t> intern yang </a:t>
          </a:r>
          <a:r>
            <a:rPr lang="en-US" sz="1400" b="1" kern="1200" dirty="0" err="1">
              <a:solidFill>
                <a:schemeClr val="tx1"/>
              </a:solidFill>
              <a:latin typeface="Agency FB" panose="020B0503020202020204" pitchFamily="34" charset="0"/>
            </a:rPr>
            <a:t>efektif</a:t>
          </a:r>
          <a:r>
            <a:rPr lang="en-US" sz="1400" b="1" kern="1200" dirty="0">
              <a:solidFill>
                <a:schemeClr val="tx1"/>
              </a:solidFill>
              <a:latin typeface="Agency FB" panose="020B0503020202020204" pitchFamily="34" charset="0"/>
            </a:rPr>
            <a:t> di </a:t>
          </a:r>
          <a:r>
            <a:rPr lang="en-US" sz="1400" b="1" kern="1200" dirty="0" err="1">
              <a:solidFill>
                <a:schemeClr val="tx1"/>
              </a:solidFill>
              <a:latin typeface="Agency FB" panose="020B0503020202020204" pitchFamily="34" charset="0"/>
            </a:rPr>
            <a:t>sektor</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publik</a:t>
          </a:r>
          <a:r>
            <a:rPr lang="en-US" sz="1400" b="1" kern="1200" dirty="0">
              <a:solidFill>
                <a:schemeClr val="tx1"/>
              </a:solidFill>
              <a:latin typeface="Agency FB" panose="020B0503020202020204" pitchFamily="34" charset="0"/>
            </a:rPr>
            <a:t>, yang </a:t>
          </a:r>
          <a:r>
            <a:rPr lang="en-US" sz="1400" b="1" kern="1200" dirty="0" err="1">
              <a:solidFill>
                <a:schemeClr val="tx1"/>
              </a:solidFill>
              <a:latin typeface="Agency FB" panose="020B0503020202020204" pitchFamily="34" charset="0"/>
            </a:rPr>
            <a:t>menggambarkan</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jalur</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evolusi</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untuk</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organisasi</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sektor</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publik</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dalam</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rangka</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mengembangkan</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pengawasan</a:t>
          </a:r>
          <a:r>
            <a:rPr lang="en-US" sz="1400" b="1" kern="1200" dirty="0">
              <a:solidFill>
                <a:schemeClr val="tx1"/>
              </a:solidFill>
              <a:latin typeface="Agency FB" panose="020B0503020202020204" pitchFamily="34" charset="0"/>
            </a:rPr>
            <a:t> intern yang </a:t>
          </a:r>
          <a:r>
            <a:rPr lang="en-US" sz="1400" b="1" kern="1200" dirty="0" err="1">
              <a:solidFill>
                <a:schemeClr val="tx1"/>
              </a:solidFill>
              <a:latin typeface="Agency FB" panose="020B0503020202020204" pitchFamily="34" charset="0"/>
            </a:rPr>
            <a:t>efektif</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untuk</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memenuhi</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persyaratan</a:t>
          </a:r>
          <a:r>
            <a:rPr lang="en-US" sz="1400" b="1" kern="1200" dirty="0">
              <a:solidFill>
                <a:schemeClr val="tx1"/>
              </a:solidFill>
              <a:latin typeface="Agency FB" panose="020B0503020202020204" pitchFamily="34" charset="0"/>
            </a:rPr>
            <a:t> tata </a:t>
          </a:r>
          <a:r>
            <a:rPr lang="en-US" sz="1400" b="1" kern="1200" dirty="0" err="1">
              <a:solidFill>
                <a:schemeClr val="tx1"/>
              </a:solidFill>
              <a:latin typeface="Agency FB" panose="020B0503020202020204" pitchFamily="34" charset="0"/>
            </a:rPr>
            <a:t>kelola</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organisasi</a:t>
          </a:r>
          <a:r>
            <a:rPr lang="en-US" sz="1400" b="1" kern="1200" dirty="0">
              <a:solidFill>
                <a:schemeClr val="tx1"/>
              </a:solidFill>
              <a:latin typeface="Agency FB" panose="020B0503020202020204" pitchFamily="34" charset="0"/>
            </a:rPr>
            <a:t> dan </a:t>
          </a:r>
          <a:r>
            <a:rPr lang="en-US" sz="1400" b="1" kern="1200" dirty="0" err="1">
              <a:solidFill>
                <a:schemeClr val="tx1"/>
              </a:solidFill>
              <a:latin typeface="Agency FB" panose="020B0503020202020204" pitchFamily="34" charset="0"/>
            </a:rPr>
            <a:t>harapan</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profesional</a:t>
          </a:r>
          <a:r>
            <a:rPr lang="en-US" sz="1400" b="1" kern="1200" dirty="0">
              <a:solidFill>
                <a:schemeClr val="tx1"/>
              </a:solidFill>
              <a:latin typeface="Agency FB" panose="020B0503020202020204" pitchFamily="34" charset="0"/>
            </a:rPr>
            <a:t>, yang </a:t>
          </a:r>
          <a:r>
            <a:rPr lang="en-US" sz="1400" b="1" kern="1200" dirty="0" err="1">
              <a:solidFill>
                <a:schemeClr val="tx1"/>
              </a:solidFill>
              <a:latin typeface="Agency FB" panose="020B0503020202020204" pitchFamily="34" charset="0"/>
            </a:rPr>
            <a:t>menunjukkan</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langkah-langkah</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menuju</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kondisi</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tingkat</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kapabilitas</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pengawasan</a:t>
          </a:r>
          <a:r>
            <a:rPr lang="en-US" sz="1400" b="1" kern="1200" dirty="0">
              <a:solidFill>
                <a:schemeClr val="tx1"/>
              </a:solidFill>
              <a:latin typeface="Agency FB" panose="020B0503020202020204" pitchFamily="34" charset="0"/>
            </a:rPr>
            <a:t> intern yang </a:t>
          </a:r>
          <a:r>
            <a:rPr lang="en-US" sz="1400" b="1" kern="1200" dirty="0" err="1">
              <a:solidFill>
                <a:schemeClr val="tx1"/>
              </a:solidFill>
              <a:latin typeface="Agency FB" panose="020B0503020202020204" pitchFamily="34" charset="0"/>
            </a:rPr>
            <a:t>kuat</a:t>
          </a:r>
          <a:r>
            <a:rPr lang="en-US" sz="1400" b="1" kern="1200" dirty="0">
              <a:solidFill>
                <a:schemeClr val="tx1"/>
              </a:solidFill>
              <a:latin typeface="Agency FB" panose="020B0503020202020204" pitchFamily="34" charset="0"/>
            </a:rPr>
            <a:t> dan </a:t>
          </a:r>
          <a:r>
            <a:rPr lang="en-US" sz="1400" b="1" kern="1200" dirty="0" err="1">
              <a:solidFill>
                <a:schemeClr val="tx1"/>
              </a:solidFill>
              <a:latin typeface="Agency FB" panose="020B0503020202020204" pitchFamily="34" charset="0"/>
            </a:rPr>
            <a:t>efektif</a:t>
          </a:r>
          <a:endParaRPr lang="en-US" sz="1400" b="1" kern="1200" dirty="0">
            <a:solidFill>
              <a:schemeClr val="tx1"/>
            </a:solidFill>
            <a:latin typeface="Agency FB" panose="020B0503020202020204" pitchFamily="34" charset="0"/>
          </a:endParaRPr>
        </a:p>
      </dsp:txBody>
      <dsp:txXfrm rot="10800000">
        <a:off x="2608355" y="1731387"/>
        <a:ext cx="7540207" cy="1459124"/>
      </dsp:txXfrm>
    </dsp:sp>
    <dsp:sp modelId="{BDB3A77A-DE11-41A8-9587-04A28F9A4723}">
      <dsp:nvSpPr>
        <dsp:cNvPr id="0" name=""/>
        <dsp:cNvSpPr/>
      </dsp:nvSpPr>
      <dsp:spPr>
        <a:xfrm>
          <a:off x="1731523" y="1914040"/>
          <a:ext cx="1038330" cy="1038330"/>
        </a:xfrm>
        <a:prstGeom prst="ellipse">
          <a:avLst/>
        </a:prstGeom>
        <a:solidFill>
          <a:schemeClr val="accent2">
            <a:tint val="50000"/>
            <a:hueOff val="-440331"/>
            <a:satOff val="-38085"/>
            <a:lumOff val="-3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A69316-95BC-4E61-8E88-C72B148A3467}">
      <dsp:nvSpPr>
        <dsp:cNvPr id="0" name=""/>
        <dsp:cNvSpPr/>
      </dsp:nvSpPr>
      <dsp:spPr>
        <a:xfrm rot="10800000">
          <a:off x="2250688" y="3455829"/>
          <a:ext cx="7904988" cy="1038330"/>
        </a:xfrm>
        <a:prstGeom prst="homePlat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875"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b="1" kern="1200" dirty="0" err="1">
              <a:solidFill>
                <a:schemeClr val="tx1"/>
              </a:solidFill>
              <a:latin typeface="Agency FB" panose="020B0503020202020204" pitchFamily="34" charset="0"/>
            </a:rPr>
            <a:t>Kapabilitas</a:t>
          </a:r>
          <a:r>
            <a:rPr lang="en-US" sz="1400" b="1" kern="1200" dirty="0">
              <a:solidFill>
                <a:schemeClr val="tx1"/>
              </a:solidFill>
              <a:latin typeface="Agency FB" panose="020B0503020202020204" pitchFamily="34" charset="0"/>
            </a:rPr>
            <a:t> APIP </a:t>
          </a:r>
          <a:r>
            <a:rPr lang="en-US" sz="1400" b="1" kern="1200" dirty="0" err="1">
              <a:solidFill>
                <a:schemeClr val="tx1"/>
              </a:solidFill>
              <a:latin typeface="Agency FB" panose="020B0503020202020204" pitchFamily="34" charset="0"/>
            </a:rPr>
            <a:t>adalah</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kemampuan</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untuk</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melaksanakan</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tugas-tugas</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pengawasan</a:t>
          </a:r>
          <a:r>
            <a:rPr lang="en-US" sz="1400" b="1" kern="1200" dirty="0">
              <a:solidFill>
                <a:schemeClr val="tx1"/>
              </a:solidFill>
              <a:latin typeface="Agency FB" panose="020B0503020202020204" pitchFamily="34" charset="0"/>
            </a:rPr>
            <a:t> yang </a:t>
          </a:r>
          <a:r>
            <a:rPr lang="en-US" sz="1400" b="1" kern="1200" dirty="0" err="1">
              <a:solidFill>
                <a:schemeClr val="tx1"/>
              </a:solidFill>
              <a:latin typeface="Agency FB" panose="020B0503020202020204" pitchFamily="34" charset="0"/>
            </a:rPr>
            <a:t>terdiri</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dari</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tiga</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unsur</a:t>
          </a:r>
          <a:r>
            <a:rPr lang="en-US" sz="1400" b="1" kern="1200" dirty="0">
              <a:solidFill>
                <a:schemeClr val="tx1"/>
              </a:solidFill>
              <a:latin typeface="Agency FB" panose="020B0503020202020204" pitchFamily="34" charset="0"/>
            </a:rPr>
            <a:t> yang </a:t>
          </a:r>
          <a:r>
            <a:rPr lang="en-US" sz="1400" b="1" kern="1200" dirty="0" err="1">
              <a:solidFill>
                <a:schemeClr val="tx1"/>
              </a:solidFill>
              <a:latin typeface="Agency FB" panose="020B0503020202020204" pitchFamily="34" charset="0"/>
            </a:rPr>
            <a:t>saling</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terkait</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yaitu</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kapasitas</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kewenangan</a:t>
          </a:r>
          <a:r>
            <a:rPr lang="en-US" sz="1400" b="1" kern="1200" dirty="0">
              <a:solidFill>
                <a:schemeClr val="tx1"/>
              </a:solidFill>
              <a:latin typeface="Agency FB" panose="020B0503020202020204" pitchFamily="34" charset="0"/>
            </a:rPr>
            <a:t>, dan </a:t>
          </a:r>
          <a:r>
            <a:rPr lang="en-US" sz="1400" b="1" kern="1200" dirty="0" err="1">
              <a:solidFill>
                <a:schemeClr val="tx1"/>
              </a:solidFill>
              <a:latin typeface="Agency FB" panose="020B0503020202020204" pitchFamily="34" charset="0"/>
            </a:rPr>
            <a:t>kompetensi</a:t>
          </a:r>
          <a:r>
            <a:rPr lang="en-US" sz="1400" b="1" kern="1200" dirty="0">
              <a:solidFill>
                <a:schemeClr val="tx1"/>
              </a:solidFill>
              <a:latin typeface="Agency FB" panose="020B0503020202020204" pitchFamily="34" charset="0"/>
            </a:rPr>
            <a:t> SDM yang </a:t>
          </a:r>
          <a:r>
            <a:rPr lang="en-US" sz="1400" b="1" kern="1200" dirty="0" err="1">
              <a:solidFill>
                <a:schemeClr val="tx1"/>
              </a:solidFill>
              <a:latin typeface="Agency FB" panose="020B0503020202020204" pitchFamily="34" charset="0"/>
            </a:rPr>
            <a:t>harus</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dimiliki</a:t>
          </a:r>
          <a:r>
            <a:rPr lang="en-US" sz="1400" b="1" kern="1200" dirty="0">
              <a:solidFill>
                <a:schemeClr val="tx1"/>
              </a:solidFill>
              <a:latin typeface="Agency FB" panose="020B0503020202020204" pitchFamily="34" charset="0"/>
            </a:rPr>
            <a:t> APIP agar </a:t>
          </a:r>
          <a:r>
            <a:rPr lang="en-US" sz="1400" b="1" kern="1200" dirty="0" err="1">
              <a:solidFill>
                <a:schemeClr val="tx1"/>
              </a:solidFill>
              <a:latin typeface="Agency FB" panose="020B0503020202020204" pitchFamily="34" charset="0"/>
            </a:rPr>
            <a:t>dapat</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mewujudkan</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perannya</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secara</a:t>
          </a:r>
          <a:r>
            <a:rPr lang="en-US" sz="1400" b="1" kern="1200" dirty="0">
              <a:solidFill>
                <a:schemeClr val="tx1"/>
              </a:solidFill>
              <a:latin typeface="Agency FB" panose="020B0503020202020204" pitchFamily="34" charset="0"/>
            </a:rPr>
            <a:t> </a:t>
          </a:r>
          <a:r>
            <a:rPr lang="en-US" sz="1400" b="1" kern="1200" dirty="0" err="1">
              <a:solidFill>
                <a:schemeClr val="tx1"/>
              </a:solidFill>
              <a:latin typeface="Agency FB" panose="020B0503020202020204" pitchFamily="34" charset="0"/>
            </a:rPr>
            <a:t>efektif</a:t>
          </a:r>
          <a:endParaRPr lang="en-US" sz="1400" b="1" kern="1200" dirty="0">
            <a:solidFill>
              <a:schemeClr val="tx1"/>
            </a:solidFill>
            <a:latin typeface="Agency FB" panose="020B0503020202020204" pitchFamily="34" charset="0"/>
          </a:endParaRPr>
        </a:p>
      </dsp:txBody>
      <dsp:txXfrm rot="10800000">
        <a:off x="2510270" y="3455829"/>
        <a:ext cx="7645406" cy="1038330"/>
      </dsp:txXfrm>
    </dsp:sp>
    <dsp:sp modelId="{F52B066E-D4DA-4DFF-AB81-739655097DB9}">
      <dsp:nvSpPr>
        <dsp:cNvPr id="0" name=""/>
        <dsp:cNvSpPr/>
      </dsp:nvSpPr>
      <dsp:spPr>
        <a:xfrm>
          <a:off x="1731523" y="3455829"/>
          <a:ext cx="1038330" cy="1038330"/>
        </a:xfrm>
        <a:prstGeom prst="ellipse">
          <a:avLst/>
        </a:prstGeom>
        <a:solidFill>
          <a:schemeClr val="accent2">
            <a:tint val="50000"/>
            <a:hueOff val="-880662"/>
            <a:satOff val="-76170"/>
            <a:lumOff val="-7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DA2AD-DB81-4A6D-A441-41FB47761086}">
      <dsp:nvSpPr>
        <dsp:cNvPr id="0" name=""/>
        <dsp:cNvSpPr/>
      </dsp:nvSpPr>
      <dsp:spPr>
        <a:xfrm>
          <a:off x="4236" y="0"/>
          <a:ext cx="2165757" cy="1103312"/>
        </a:xfrm>
        <a:prstGeom prst="roundRect">
          <a:avLst>
            <a:gd name="adj" fmla="val 10000"/>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err="1">
              <a:solidFill>
                <a:schemeClr val="tx1"/>
              </a:solidFill>
            </a:rPr>
            <a:t>Fasilitasi</a:t>
          </a:r>
          <a:endParaRPr lang="id-ID" sz="1200" b="1" kern="1200" dirty="0">
            <a:solidFill>
              <a:schemeClr val="tx1"/>
            </a:solidFill>
          </a:endParaRPr>
        </a:p>
        <a:p>
          <a:pPr marL="114300" lvl="1" indent="-114300" algn="l" defTabSz="533400">
            <a:lnSpc>
              <a:spcPct val="90000"/>
            </a:lnSpc>
            <a:spcBef>
              <a:spcPct val="0"/>
            </a:spcBef>
            <a:spcAft>
              <a:spcPct val="15000"/>
            </a:spcAft>
            <a:buChar char="•"/>
          </a:pPr>
          <a:r>
            <a:rPr lang="en-US" sz="1200" b="1" kern="1200" dirty="0">
              <a:solidFill>
                <a:schemeClr val="tx1"/>
              </a:solidFill>
            </a:rPr>
            <a:t>Level 1 &amp; 2  : </a:t>
          </a:r>
          <a:r>
            <a:rPr lang="en-US" sz="1200" b="1" kern="1200" dirty="0" err="1">
              <a:solidFill>
                <a:schemeClr val="tx1"/>
              </a:solidFill>
            </a:rPr>
            <a:t>Penerepan</a:t>
          </a:r>
          <a:r>
            <a:rPr lang="en-US" sz="1200" b="1" kern="1200" dirty="0">
              <a:solidFill>
                <a:schemeClr val="tx1"/>
              </a:solidFill>
            </a:rPr>
            <a:t> MR</a:t>
          </a:r>
          <a:endParaRPr lang="id-ID" sz="1200" b="1" kern="1200" dirty="0">
            <a:solidFill>
              <a:schemeClr val="tx1"/>
            </a:solidFill>
          </a:endParaRPr>
        </a:p>
        <a:p>
          <a:pPr marL="114300" lvl="1" indent="-114300" algn="l" defTabSz="533400">
            <a:lnSpc>
              <a:spcPct val="90000"/>
            </a:lnSpc>
            <a:spcBef>
              <a:spcPct val="0"/>
            </a:spcBef>
            <a:spcAft>
              <a:spcPct val="15000"/>
            </a:spcAft>
            <a:buChar char="•"/>
          </a:pPr>
          <a:r>
            <a:rPr lang="en-US" sz="1200" b="1" kern="1200">
              <a:solidFill>
                <a:schemeClr val="tx1"/>
              </a:solidFill>
            </a:rPr>
            <a:t>Level 3 : Internalisasi MR</a:t>
          </a:r>
          <a:endParaRPr lang="id-ID" sz="1200" b="1" kern="1200">
            <a:solidFill>
              <a:schemeClr val="tx1"/>
            </a:solidFill>
          </a:endParaRPr>
        </a:p>
        <a:p>
          <a:pPr marL="114300" lvl="1" indent="-114300" algn="l" defTabSz="533400">
            <a:lnSpc>
              <a:spcPct val="90000"/>
            </a:lnSpc>
            <a:spcBef>
              <a:spcPct val="0"/>
            </a:spcBef>
            <a:spcAft>
              <a:spcPct val="15000"/>
            </a:spcAft>
            <a:buChar char="•"/>
          </a:pPr>
          <a:r>
            <a:rPr lang="en-US" sz="1200" b="1" kern="1200" dirty="0">
              <a:solidFill>
                <a:schemeClr val="tx1"/>
              </a:solidFill>
            </a:rPr>
            <a:t>Level 4 &amp; 5 : </a:t>
          </a:r>
          <a:r>
            <a:rPr lang="en-US" sz="1200" b="1" kern="1200" dirty="0" err="1">
              <a:solidFill>
                <a:schemeClr val="tx1"/>
              </a:solidFill>
            </a:rPr>
            <a:t>Sesuai</a:t>
          </a:r>
          <a:r>
            <a:rPr lang="en-US" sz="1200" b="1" kern="1200" dirty="0">
              <a:solidFill>
                <a:schemeClr val="tx1"/>
              </a:solidFill>
            </a:rPr>
            <a:t> </a:t>
          </a:r>
          <a:r>
            <a:rPr lang="en-US" sz="1200" b="1" kern="1200" dirty="0" err="1">
              <a:solidFill>
                <a:schemeClr val="tx1"/>
              </a:solidFill>
            </a:rPr>
            <a:t>Kebutuhan</a:t>
          </a:r>
          <a:endParaRPr lang="id-ID" sz="1200" b="1" kern="1200" dirty="0">
            <a:solidFill>
              <a:schemeClr val="tx1"/>
            </a:solidFill>
          </a:endParaRPr>
        </a:p>
      </dsp:txBody>
      <dsp:txXfrm>
        <a:off x="36551" y="32315"/>
        <a:ext cx="2101127" cy="10386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DA2AD-DB81-4A6D-A441-41FB47761086}">
      <dsp:nvSpPr>
        <dsp:cNvPr id="0" name=""/>
        <dsp:cNvSpPr/>
      </dsp:nvSpPr>
      <dsp:spPr>
        <a:xfrm>
          <a:off x="2658" y="0"/>
          <a:ext cx="2722770" cy="1846272"/>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Assurance</a:t>
          </a:r>
          <a:endParaRPr lang="id-ID" sz="1200" b="1" kern="1200" dirty="0"/>
        </a:p>
        <a:p>
          <a:pPr marL="114300" lvl="1" indent="-114300" algn="l" defTabSz="533400">
            <a:lnSpc>
              <a:spcPct val="90000"/>
            </a:lnSpc>
            <a:spcBef>
              <a:spcPct val="0"/>
            </a:spcBef>
            <a:spcAft>
              <a:spcPct val="15000"/>
            </a:spcAft>
            <a:buChar char="•"/>
          </a:pPr>
          <a:r>
            <a:rPr lang="en-US" sz="1200" b="1" kern="1200" dirty="0"/>
            <a:t>Level 1 &amp; 2  : </a:t>
          </a:r>
          <a:r>
            <a:rPr lang="en-US" sz="1200" b="1" i="1" kern="1200" dirty="0"/>
            <a:t>Control Based (</a:t>
          </a:r>
          <a:r>
            <a:rPr lang="en-US" sz="1200" b="1" i="1" kern="1200" dirty="0" err="1"/>
            <a:t>ketaatan</a:t>
          </a:r>
          <a:r>
            <a:rPr lang="en-US" sz="1200" b="1" i="1" kern="1200" dirty="0"/>
            <a:t>) &amp; P</a:t>
          </a:r>
          <a:r>
            <a:rPr lang="id-ID" sz="1200" b="1" i="1" kern="1200" dirty="0" err="1"/>
            <a:t>rocess</a:t>
          </a:r>
          <a:r>
            <a:rPr lang="id-ID" sz="1200" b="1" i="1" kern="1200" dirty="0"/>
            <a:t> </a:t>
          </a:r>
          <a:r>
            <a:rPr lang="en-US" sz="1200" b="1" i="1" kern="1200" dirty="0"/>
            <a:t>B</a:t>
          </a:r>
          <a:r>
            <a:rPr lang="id-ID" sz="1200" b="1" i="1" kern="1200" dirty="0" err="1"/>
            <a:t>ased</a:t>
          </a:r>
          <a:r>
            <a:rPr lang="en-US" sz="1200" b="1" i="1" kern="1200" dirty="0"/>
            <a:t> (</a:t>
          </a:r>
          <a:r>
            <a:rPr lang="en-US" sz="1200" b="1" i="1" kern="1200" dirty="0" err="1"/>
            <a:t>kinerja</a:t>
          </a:r>
          <a:r>
            <a:rPr lang="en-US" sz="1200" b="1" i="1" kern="1200" dirty="0"/>
            <a:t>)</a:t>
          </a:r>
          <a:endParaRPr lang="id-ID" sz="1200" b="1" i="1" kern="1200" dirty="0"/>
        </a:p>
        <a:p>
          <a:pPr marL="114300" lvl="1" indent="-114300" algn="l" defTabSz="533400">
            <a:lnSpc>
              <a:spcPct val="90000"/>
            </a:lnSpc>
            <a:spcBef>
              <a:spcPct val="0"/>
            </a:spcBef>
            <a:spcAft>
              <a:spcPct val="15000"/>
            </a:spcAft>
            <a:buChar char="•"/>
          </a:pPr>
          <a:r>
            <a:rPr lang="en-US" sz="1200" b="1" kern="1200" dirty="0"/>
            <a:t>Level 3 : </a:t>
          </a:r>
          <a:r>
            <a:rPr lang="en-US" sz="1200" b="1" i="1" kern="1200" dirty="0"/>
            <a:t>Control Based,  P</a:t>
          </a:r>
          <a:r>
            <a:rPr lang="id-ID" sz="1200" b="1" i="1" kern="1200" dirty="0" err="1"/>
            <a:t>rocess</a:t>
          </a:r>
          <a:r>
            <a:rPr lang="id-ID" sz="1200" b="1" i="1" kern="1200" dirty="0"/>
            <a:t> </a:t>
          </a:r>
          <a:r>
            <a:rPr lang="en-US" sz="1200" b="1" i="1" kern="1200" dirty="0"/>
            <a:t>B</a:t>
          </a:r>
          <a:r>
            <a:rPr lang="id-ID" sz="1200" b="1" i="1" kern="1200" dirty="0" err="1"/>
            <a:t>ased</a:t>
          </a:r>
          <a:r>
            <a:rPr lang="en-US" sz="1200" b="1" i="1" kern="1200" dirty="0"/>
            <a:t> &amp; Risk Based (audit </a:t>
          </a:r>
          <a:r>
            <a:rPr lang="en-US" sz="1200" b="1" i="1" kern="1200" dirty="0" err="1"/>
            <a:t>ketaatan</a:t>
          </a:r>
          <a:r>
            <a:rPr lang="en-US" sz="1200" b="1" i="1" kern="1200" dirty="0"/>
            <a:t>/</a:t>
          </a:r>
          <a:r>
            <a:rPr lang="en-US" sz="1200" b="1" i="1" kern="1200" dirty="0" err="1"/>
            <a:t>kinerja</a:t>
          </a:r>
          <a:r>
            <a:rPr lang="en-US" sz="1200" b="1" i="1" kern="1200" dirty="0"/>
            <a:t> </a:t>
          </a:r>
          <a:r>
            <a:rPr lang="en-US" sz="1200" b="1" i="1" kern="1200" dirty="0" err="1"/>
            <a:t>berbasis</a:t>
          </a:r>
          <a:r>
            <a:rPr lang="en-US" sz="1200" b="1" i="1" kern="1200" dirty="0"/>
            <a:t> </a:t>
          </a:r>
          <a:r>
            <a:rPr lang="en-US" sz="1200" b="1" i="1" kern="1200" dirty="0" err="1"/>
            <a:t>risiko</a:t>
          </a:r>
          <a:r>
            <a:rPr lang="en-US" sz="1200" b="1" i="1" kern="1200" dirty="0"/>
            <a:t>)</a:t>
          </a:r>
          <a:endParaRPr lang="id-ID" sz="1200" b="1" i="1" kern="1200" dirty="0"/>
        </a:p>
        <a:p>
          <a:pPr marL="114300" lvl="1" indent="-114300" algn="l" defTabSz="533400">
            <a:lnSpc>
              <a:spcPct val="90000"/>
            </a:lnSpc>
            <a:spcBef>
              <a:spcPct val="0"/>
            </a:spcBef>
            <a:spcAft>
              <a:spcPct val="15000"/>
            </a:spcAft>
            <a:buChar char="•"/>
          </a:pPr>
          <a:r>
            <a:rPr lang="en-US" sz="1200" b="1" kern="1200" dirty="0"/>
            <a:t>Level 4 &amp; 5 : </a:t>
          </a:r>
          <a:r>
            <a:rPr lang="en-US" sz="1200" b="1" i="1" kern="1200" dirty="0"/>
            <a:t>Control Based,  P</a:t>
          </a:r>
          <a:r>
            <a:rPr lang="id-ID" sz="1200" b="1" i="1" kern="1200" dirty="0" err="1"/>
            <a:t>rocess</a:t>
          </a:r>
          <a:r>
            <a:rPr lang="id-ID" sz="1200" b="1" i="1" kern="1200" dirty="0"/>
            <a:t> </a:t>
          </a:r>
          <a:r>
            <a:rPr lang="en-US" sz="1200" b="1" i="1" kern="1200" dirty="0"/>
            <a:t>B</a:t>
          </a:r>
          <a:r>
            <a:rPr lang="id-ID" sz="1200" b="1" i="1" kern="1200" dirty="0" err="1"/>
            <a:t>ased</a:t>
          </a:r>
          <a:r>
            <a:rPr lang="en-US" sz="1200" b="1" i="1" kern="1200" dirty="0"/>
            <a:t>, Risk Based &amp; Risk Management Based</a:t>
          </a:r>
          <a:endParaRPr lang="id-ID" sz="1200" b="1" i="1" kern="1200" dirty="0"/>
        </a:p>
      </dsp:txBody>
      <dsp:txXfrm>
        <a:off x="56733" y="54075"/>
        <a:ext cx="2614620" cy="17381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C6C73-0713-4AE7-AA27-2BCE883A8C75}">
      <dsp:nvSpPr>
        <dsp:cNvPr id="0" name=""/>
        <dsp:cNvSpPr/>
      </dsp:nvSpPr>
      <dsp:spPr>
        <a:xfrm>
          <a:off x="2280276" y="1817370"/>
          <a:ext cx="2221230" cy="2221230"/>
        </a:xfrm>
        <a:prstGeom prst="gear9">
          <a:avLst/>
        </a:prstGeom>
        <a:solidFill>
          <a:srgbClr val="92D05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rPr>
            <a:t>Governance</a:t>
          </a:r>
          <a:endParaRPr lang="id-ID" sz="1900" b="1" kern="1200" dirty="0">
            <a:solidFill>
              <a:schemeClr val="tx1"/>
            </a:solidFill>
          </a:endParaRPr>
        </a:p>
      </dsp:txBody>
      <dsp:txXfrm>
        <a:off x="2726842" y="2337683"/>
        <a:ext cx="1328098" cy="1141758"/>
      </dsp:txXfrm>
    </dsp:sp>
    <dsp:sp modelId="{178FBA8C-7ED6-443C-A83D-4D5AC81FD605}">
      <dsp:nvSpPr>
        <dsp:cNvPr id="0" name=""/>
        <dsp:cNvSpPr/>
      </dsp:nvSpPr>
      <dsp:spPr>
        <a:xfrm>
          <a:off x="1514479" y="746753"/>
          <a:ext cx="1615440" cy="1615440"/>
        </a:xfrm>
        <a:prstGeom prst="gear6">
          <a:avLst/>
        </a:prstGeom>
        <a:solidFill>
          <a:srgbClr val="92D05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rPr>
            <a:t>Control</a:t>
          </a:r>
          <a:endParaRPr lang="id-ID" sz="1900" b="1" kern="1200" dirty="0">
            <a:solidFill>
              <a:schemeClr val="tx1"/>
            </a:solidFill>
          </a:endParaRPr>
        </a:p>
      </dsp:txBody>
      <dsp:txXfrm>
        <a:off x="1921171" y="1155903"/>
        <a:ext cx="802056" cy="797140"/>
      </dsp:txXfrm>
    </dsp:sp>
    <dsp:sp modelId="{EDEA7ABC-2024-45D5-9F43-EF7CB0AB8D12}">
      <dsp:nvSpPr>
        <dsp:cNvPr id="0" name=""/>
        <dsp:cNvSpPr/>
      </dsp:nvSpPr>
      <dsp:spPr>
        <a:xfrm rot="20700000">
          <a:off x="2835231" y="177863"/>
          <a:ext cx="1582801" cy="1582801"/>
        </a:xfrm>
        <a:prstGeom prst="gear6">
          <a:avLst/>
        </a:prstGeom>
        <a:solidFill>
          <a:srgbClr val="92D05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rPr>
            <a:t>Risk</a:t>
          </a:r>
          <a:endParaRPr lang="id-ID" sz="1900" b="1" kern="1200" dirty="0">
            <a:solidFill>
              <a:schemeClr val="tx1"/>
            </a:solidFill>
          </a:endParaRPr>
        </a:p>
      </dsp:txBody>
      <dsp:txXfrm rot="-20700000">
        <a:off x="3182385" y="525018"/>
        <a:ext cx="888492" cy="888492"/>
      </dsp:txXfrm>
    </dsp:sp>
    <dsp:sp modelId="{0A7AA704-92B9-478A-91AE-AA3BEEDC347E}">
      <dsp:nvSpPr>
        <dsp:cNvPr id="0" name=""/>
        <dsp:cNvSpPr/>
      </dsp:nvSpPr>
      <dsp:spPr>
        <a:xfrm>
          <a:off x="2521173" y="154724"/>
          <a:ext cx="2843174" cy="5500035"/>
        </a:xfrm>
        <a:prstGeom prst="circularArrow">
          <a:avLst>
            <a:gd name="adj1" fmla="val 4687"/>
            <a:gd name="adj2" fmla="val 299029"/>
            <a:gd name="adj3" fmla="val 2512446"/>
            <a:gd name="adj4" fmla="val 15869313"/>
            <a:gd name="adj5" fmla="val 5469"/>
          </a:avLst>
        </a:prstGeom>
        <a:noFill/>
        <a:ln>
          <a:noFill/>
        </a:ln>
        <a:effectLst/>
      </dsp:spPr>
      <dsp:style>
        <a:lnRef idx="0">
          <a:scrgbClr r="0" g="0" b="0"/>
        </a:lnRef>
        <a:fillRef idx="1">
          <a:scrgbClr r="0" g="0" b="0"/>
        </a:fillRef>
        <a:effectRef idx="0">
          <a:scrgbClr r="0" g="0" b="0"/>
        </a:effectRef>
        <a:fontRef idx="minor">
          <a:schemeClr val="lt1"/>
        </a:fontRef>
      </dsp:style>
    </dsp:sp>
    <dsp:sp modelId="{150D5B65-0D2A-4826-83D7-A3F2CF434165}">
      <dsp:nvSpPr>
        <dsp:cNvPr id="0" name=""/>
        <dsp:cNvSpPr/>
      </dsp:nvSpPr>
      <dsp:spPr>
        <a:xfrm>
          <a:off x="1115226" y="935584"/>
          <a:ext cx="2065743" cy="2065743"/>
        </a:xfrm>
        <a:prstGeom prst="leftCircularArrow">
          <a:avLst>
            <a:gd name="adj1" fmla="val 6452"/>
            <a:gd name="adj2" fmla="val 429999"/>
            <a:gd name="adj3" fmla="val 10489124"/>
            <a:gd name="adj4" fmla="val 14837806"/>
            <a:gd name="adj5" fmla="val 7527"/>
          </a:avLst>
        </a:prstGeom>
        <a:noFill/>
        <a:ln>
          <a:noFill/>
        </a:ln>
        <a:effectLst/>
      </dsp:spPr>
      <dsp:style>
        <a:lnRef idx="0">
          <a:scrgbClr r="0" g="0" b="0"/>
        </a:lnRef>
        <a:fillRef idx="1">
          <a:scrgbClr r="0" g="0" b="0"/>
        </a:fillRef>
        <a:effectRef idx="0">
          <a:scrgbClr r="0" g="0" b="0"/>
        </a:effectRef>
        <a:fontRef idx="minor">
          <a:schemeClr val="lt1"/>
        </a:fontRef>
      </dsp:style>
    </dsp:sp>
    <dsp:sp modelId="{F6FB8EAC-011B-4EDA-A85F-2ADC5404433C}">
      <dsp:nvSpPr>
        <dsp:cNvPr id="0" name=""/>
        <dsp:cNvSpPr/>
      </dsp:nvSpPr>
      <dsp:spPr>
        <a:xfrm>
          <a:off x="1940010" y="-168161"/>
          <a:ext cx="2227287" cy="2227287"/>
        </a:xfrm>
        <a:prstGeom prst="circularArrow">
          <a:avLst>
            <a:gd name="adj1" fmla="val 5984"/>
            <a:gd name="adj2" fmla="val 394124"/>
            <a:gd name="adj3" fmla="val 13313824"/>
            <a:gd name="adj4" fmla="val 10508221"/>
            <a:gd name="adj5" fmla="val 6981"/>
          </a:avLst>
        </a:prstGeom>
        <a:no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4"/>
            <a:ext cx="2984765" cy="501334"/>
          </a:xfrm>
          <a:prstGeom prst="rect">
            <a:avLst/>
          </a:prstGeom>
        </p:spPr>
        <p:txBody>
          <a:bodyPr vert="horz" lIns="90951" tIns="45476" rIns="90951" bIns="45476" rtlCol="0"/>
          <a:lstStyle>
            <a:lvl1pPr algn="l">
              <a:defRPr sz="1200"/>
            </a:lvl1pPr>
          </a:lstStyle>
          <a:p>
            <a:endParaRPr lang="en-ID"/>
          </a:p>
        </p:txBody>
      </p:sp>
      <p:sp>
        <p:nvSpPr>
          <p:cNvPr id="3" name="Date Placeholder 2"/>
          <p:cNvSpPr>
            <a:spLocks noGrp="1"/>
          </p:cNvSpPr>
          <p:nvPr>
            <p:ph type="dt" sz="quarter" idx="1"/>
          </p:nvPr>
        </p:nvSpPr>
        <p:spPr>
          <a:xfrm>
            <a:off x="3901799" y="4"/>
            <a:ext cx="2984765" cy="501334"/>
          </a:xfrm>
          <a:prstGeom prst="rect">
            <a:avLst/>
          </a:prstGeom>
        </p:spPr>
        <p:txBody>
          <a:bodyPr vert="horz" lIns="90951" tIns="45476" rIns="90951" bIns="45476" rtlCol="0"/>
          <a:lstStyle>
            <a:lvl1pPr algn="r">
              <a:defRPr sz="1200"/>
            </a:lvl1pPr>
          </a:lstStyle>
          <a:p>
            <a:fld id="{F91AA15B-C144-4291-8C46-9DD687277B9B}" type="datetimeFigureOut">
              <a:rPr lang="en-ID" smtClean="0"/>
              <a:pPr/>
              <a:t>05/10/2021</a:t>
            </a:fld>
            <a:endParaRPr lang="en-ID"/>
          </a:p>
        </p:txBody>
      </p:sp>
      <p:sp>
        <p:nvSpPr>
          <p:cNvPr id="4" name="Footer Placeholder 3"/>
          <p:cNvSpPr>
            <a:spLocks noGrp="1"/>
          </p:cNvSpPr>
          <p:nvPr>
            <p:ph type="ftr" sz="quarter" idx="2"/>
          </p:nvPr>
        </p:nvSpPr>
        <p:spPr>
          <a:xfrm>
            <a:off x="2" y="9517374"/>
            <a:ext cx="2984765" cy="501334"/>
          </a:xfrm>
          <a:prstGeom prst="rect">
            <a:avLst/>
          </a:prstGeom>
        </p:spPr>
        <p:txBody>
          <a:bodyPr vert="horz" lIns="90951" tIns="45476" rIns="90951" bIns="45476" rtlCol="0" anchor="b"/>
          <a:lstStyle>
            <a:lvl1pPr algn="l">
              <a:defRPr sz="1200"/>
            </a:lvl1pPr>
          </a:lstStyle>
          <a:p>
            <a:endParaRPr lang="en-ID"/>
          </a:p>
        </p:txBody>
      </p:sp>
      <p:sp>
        <p:nvSpPr>
          <p:cNvPr id="5" name="Slide Number Placeholder 4"/>
          <p:cNvSpPr>
            <a:spLocks noGrp="1"/>
          </p:cNvSpPr>
          <p:nvPr>
            <p:ph type="sldNum" sz="quarter" idx="3"/>
          </p:nvPr>
        </p:nvSpPr>
        <p:spPr>
          <a:xfrm>
            <a:off x="3901799" y="9517374"/>
            <a:ext cx="2984765" cy="501334"/>
          </a:xfrm>
          <a:prstGeom prst="rect">
            <a:avLst/>
          </a:prstGeom>
        </p:spPr>
        <p:txBody>
          <a:bodyPr vert="horz" lIns="90951" tIns="45476" rIns="90951" bIns="45476" rtlCol="0" anchor="b"/>
          <a:lstStyle>
            <a:lvl1pPr algn="r">
              <a:defRPr sz="1200"/>
            </a:lvl1pPr>
          </a:lstStyle>
          <a:p>
            <a:fld id="{F53BD641-F843-475A-9AD3-D4CF82B52C48}" type="slidenum">
              <a:rPr lang="en-ID" smtClean="0"/>
              <a:pPr/>
              <a:t>‹#›</a:t>
            </a:fld>
            <a:endParaRPr lang="en-ID"/>
          </a:p>
        </p:txBody>
      </p:sp>
    </p:spTree>
    <p:extLst>
      <p:ext uri="{BB962C8B-B14F-4D97-AF65-F5344CB8AC3E}">
        <p14:creationId xmlns:p14="http://schemas.microsoft.com/office/powerpoint/2010/main" val="2939450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84870" cy="501015"/>
          </a:xfrm>
          <a:prstGeom prst="rect">
            <a:avLst/>
          </a:prstGeom>
        </p:spPr>
        <p:txBody>
          <a:bodyPr vert="horz" lIns="90951" tIns="45476" rIns="90951" bIns="45476" rtlCol="0"/>
          <a:lstStyle>
            <a:lvl1pPr algn="l">
              <a:defRPr sz="1200"/>
            </a:lvl1pPr>
          </a:lstStyle>
          <a:p>
            <a:endParaRPr lang="id-ID"/>
          </a:p>
        </p:txBody>
      </p:sp>
      <p:sp>
        <p:nvSpPr>
          <p:cNvPr id="3" name="Date Placeholder 2"/>
          <p:cNvSpPr>
            <a:spLocks noGrp="1"/>
          </p:cNvSpPr>
          <p:nvPr>
            <p:ph type="dt" idx="1"/>
          </p:nvPr>
        </p:nvSpPr>
        <p:spPr>
          <a:xfrm>
            <a:off x="3901701" y="1"/>
            <a:ext cx="2984870" cy="501015"/>
          </a:xfrm>
          <a:prstGeom prst="rect">
            <a:avLst/>
          </a:prstGeom>
        </p:spPr>
        <p:txBody>
          <a:bodyPr vert="horz" lIns="90951" tIns="45476" rIns="90951" bIns="45476" rtlCol="0"/>
          <a:lstStyle>
            <a:lvl1pPr algn="r">
              <a:defRPr sz="1200"/>
            </a:lvl1pPr>
          </a:lstStyle>
          <a:p>
            <a:fld id="{888C4A48-E911-41FC-BF5E-A4A8AFC41A02}" type="datetimeFigureOut">
              <a:rPr lang="id-ID" smtClean="0"/>
              <a:pPr/>
              <a:t>05/10/2021</a:t>
            </a:fld>
            <a:endParaRPr lang="id-ID"/>
          </a:p>
        </p:txBody>
      </p:sp>
      <p:sp>
        <p:nvSpPr>
          <p:cNvPr id="4" name="Slide Image Placeholder 3"/>
          <p:cNvSpPr>
            <a:spLocks noGrp="1" noRot="1" noChangeAspect="1"/>
          </p:cNvSpPr>
          <p:nvPr>
            <p:ph type="sldImg" idx="2"/>
          </p:nvPr>
        </p:nvSpPr>
        <p:spPr>
          <a:xfrm>
            <a:off x="-4495800" y="1131888"/>
            <a:ext cx="13000038" cy="7313612"/>
          </a:xfrm>
          <a:prstGeom prst="rect">
            <a:avLst/>
          </a:prstGeom>
          <a:noFill/>
          <a:ln w="12700">
            <a:solidFill>
              <a:prstClr val="black"/>
            </a:solidFill>
          </a:ln>
        </p:spPr>
        <p:txBody>
          <a:bodyPr vert="horz" lIns="90951" tIns="45476" rIns="90951" bIns="45476" rtlCol="0" anchor="ctr"/>
          <a:lstStyle/>
          <a:p>
            <a:endParaRPr lang="id-ID"/>
          </a:p>
        </p:txBody>
      </p:sp>
      <p:sp>
        <p:nvSpPr>
          <p:cNvPr id="5" name="Notes Placeholder 4"/>
          <p:cNvSpPr>
            <a:spLocks noGrp="1"/>
          </p:cNvSpPr>
          <p:nvPr>
            <p:ph type="body" sz="quarter" idx="3"/>
          </p:nvPr>
        </p:nvSpPr>
        <p:spPr>
          <a:xfrm>
            <a:off x="4020278" y="797884"/>
            <a:ext cx="2723836" cy="7648589"/>
          </a:xfrm>
          <a:prstGeom prst="rect">
            <a:avLst/>
          </a:prstGeom>
        </p:spPr>
        <p:txBody>
          <a:bodyPr vert="horz" lIns="90951" tIns="45476" rIns="90951" bIns="4547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d-ID" dirty="0"/>
          </a:p>
        </p:txBody>
      </p:sp>
      <p:sp>
        <p:nvSpPr>
          <p:cNvPr id="6" name="Footer Placeholder 5"/>
          <p:cNvSpPr>
            <a:spLocks noGrp="1"/>
          </p:cNvSpPr>
          <p:nvPr>
            <p:ph type="ftr" sz="quarter" idx="4"/>
          </p:nvPr>
        </p:nvSpPr>
        <p:spPr>
          <a:xfrm>
            <a:off x="3" y="9517548"/>
            <a:ext cx="2984870" cy="501015"/>
          </a:xfrm>
          <a:prstGeom prst="rect">
            <a:avLst/>
          </a:prstGeom>
        </p:spPr>
        <p:txBody>
          <a:bodyPr vert="horz" lIns="90951" tIns="45476" rIns="90951" bIns="45476" rtlCol="0" anchor="b"/>
          <a:lstStyle>
            <a:lvl1pPr algn="l">
              <a:defRPr sz="1200"/>
            </a:lvl1pPr>
          </a:lstStyle>
          <a:p>
            <a:endParaRPr lang="id-ID"/>
          </a:p>
        </p:txBody>
      </p:sp>
      <p:sp>
        <p:nvSpPr>
          <p:cNvPr id="7" name="Slide Number Placeholder 6"/>
          <p:cNvSpPr>
            <a:spLocks noGrp="1"/>
          </p:cNvSpPr>
          <p:nvPr>
            <p:ph type="sldNum" sz="quarter" idx="5"/>
          </p:nvPr>
        </p:nvSpPr>
        <p:spPr>
          <a:xfrm>
            <a:off x="3901701" y="9517548"/>
            <a:ext cx="2984870" cy="501015"/>
          </a:xfrm>
          <a:prstGeom prst="rect">
            <a:avLst/>
          </a:prstGeom>
        </p:spPr>
        <p:txBody>
          <a:bodyPr vert="horz" lIns="90951" tIns="45476" rIns="90951" bIns="45476" rtlCol="0" anchor="b"/>
          <a:lstStyle>
            <a:lvl1pPr algn="r">
              <a:defRPr sz="1200"/>
            </a:lvl1pPr>
          </a:lstStyle>
          <a:p>
            <a:fld id="{72CFFAC3-6AD9-45ED-8C6E-C117F685411E}" type="slidenum">
              <a:rPr lang="id-ID" smtClean="0"/>
              <a:pPr/>
              <a:t>‹#›</a:t>
            </a:fld>
            <a:endParaRPr lang="id-ID"/>
          </a:p>
        </p:txBody>
      </p:sp>
    </p:spTree>
    <p:extLst>
      <p:ext uri="{BB962C8B-B14F-4D97-AF65-F5344CB8AC3E}">
        <p14:creationId xmlns:p14="http://schemas.microsoft.com/office/powerpoint/2010/main" val="3999680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5800" y="1131888"/>
            <a:ext cx="13000038" cy="7313612"/>
          </a:xfrm>
        </p:spPr>
      </p:sp>
      <p:sp>
        <p:nvSpPr>
          <p:cNvPr id="3" name="Notes Placeholder 2"/>
          <p:cNvSpPr>
            <a:spLocks noGrp="1"/>
          </p:cNvSpPr>
          <p:nvPr>
            <p:ph type="body" idx="1"/>
          </p:nvPr>
        </p:nvSpPr>
        <p:spPr/>
        <p:txBody>
          <a:bodyPr>
            <a:normAutofit/>
          </a:bodyPr>
          <a:lstStyle/>
          <a:p>
            <a:endParaRPr lang="en-ID"/>
          </a:p>
        </p:txBody>
      </p:sp>
      <p:sp>
        <p:nvSpPr>
          <p:cNvPr id="4" name="Slide Number Placeholder 3"/>
          <p:cNvSpPr>
            <a:spLocks noGrp="1"/>
          </p:cNvSpPr>
          <p:nvPr>
            <p:ph type="sldNum" sz="quarter" idx="10"/>
          </p:nvPr>
        </p:nvSpPr>
        <p:spPr/>
        <p:txBody>
          <a:bodyPr/>
          <a:lstStyle/>
          <a:p>
            <a:fld id="{72CFFAC3-6AD9-45ED-8C6E-C117F685411E}" type="slidenum">
              <a:rPr lang="id-ID" smtClean="0"/>
              <a:pPr/>
              <a:t>1</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FFAC3-6AD9-45ED-8C6E-C117F685411E}" type="slidenum">
              <a:rPr lang="id-ID" smtClean="0"/>
              <a:pPr/>
              <a:t>2</a:t>
            </a:fld>
            <a:endParaRPr lang="id-ID"/>
          </a:p>
        </p:txBody>
      </p:sp>
    </p:spTree>
    <p:extLst>
      <p:ext uri="{BB962C8B-B14F-4D97-AF65-F5344CB8AC3E}">
        <p14:creationId xmlns:p14="http://schemas.microsoft.com/office/powerpoint/2010/main" val="423903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FFAC3-6AD9-45ED-8C6E-C117F685411E}" type="slidenum">
              <a:rPr lang="id-ID" smtClean="0"/>
              <a:pPr/>
              <a:t>5</a:t>
            </a:fld>
            <a:endParaRPr lang="id-ID"/>
          </a:p>
        </p:txBody>
      </p:sp>
    </p:spTree>
    <p:extLst>
      <p:ext uri="{BB962C8B-B14F-4D97-AF65-F5344CB8AC3E}">
        <p14:creationId xmlns:p14="http://schemas.microsoft.com/office/powerpoint/2010/main" val="157746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8975" y="1128713"/>
            <a:ext cx="13006388" cy="7316787"/>
          </a:xfrm>
        </p:spPr>
      </p:sp>
      <p:sp>
        <p:nvSpPr>
          <p:cNvPr id="3" name="Notes Placeholder 2"/>
          <p:cNvSpPr>
            <a:spLocks noGrp="1"/>
          </p:cNvSpPr>
          <p:nvPr>
            <p:ph type="body" idx="1"/>
          </p:nvPr>
        </p:nvSpPr>
        <p:spPr/>
        <p:txBody>
          <a:bodyPr>
            <a:normAutofit/>
          </a:bodyPr>
          <a:lstStyle/>
          <a:p>
            <a:endParaRPr lang="en-ID"/>
          </a:p>
        </p:txBody>
      </p:sp>
      <p:sp>
        <p:nvSpPr>
          <p:cNvPr id="4" name="Slide Number Placeholder 3"/>
          <p:cNvSpPr>
            <a:spLocks noGrp="1"/>
          </p:cNvSpPr>
          <p:nvPr>
            <p:ph type="sldNum" sz="quarter" idx="10"/>
          </p:nvPr>
        </p:nvSpPr>
        <p:spPr/>
        <p:txBody>
          <a:bodyPr/>
          <a:lstStyle/>
          <a:p>
            <a:fld id="{72CFFAC3-6AD9-45ED-8C6E-C117F685411E}" type="slidenum">
              <a:rPr lang="id-ID" smtClean="0"/>
              <a:pPr/>
              <a:t>11</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A030A-A97F-4B2F-9E05-DD9951D39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ADE314-A5C6-48F9-A059-894754500D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763B28-47C3-4257-AC7F-66A392877A94}"/>
              </a:ext>
            </a:extLst>
          </p:cNvPr>
          <p:cNvSpPr>
            <a:spLocks noGrp="1"/>
          </p:cNvSpPr>
          <p:nvPr>
            <p:ph type="dt" sz="half" idx="10"/>
          </p:nvPr>
        </p:nvSpPr>
        <p:spPr/>
        <p:txBody>
          <a:bodyPr/>
          <a:lstStyle/>
          <a:p>
            <a:fld id="{1F379224-E5BA-478E-A058-EA6CB6406FBC}" type="datetimeFigureOut">
              <a:rPr lang="id-ID" smtClean="0"/>
              <a:pPr/>
              <a:t>05/10/2021</a:t>
            </a:fld>
            <a:endParaRPr lang="id-ID"/>
          </a:p>
        </p:txBody>
      </p:sp>
      <p:sp>
        <p:nvSpPr>
          <p:cNvPr id="5" name="Footer Placeholder 4">
            <a:extLst>
              <a:ext uri="{FF2B5EF4-FFF2-40B4-BE49-F238E27FC236}">
                <a16:creationId xmlns:a16="http://schemas.microsoft.com/office/drawing/2014/main" id="{DC6836BB-6C5D-4813-9FFA-53C556586873}"/>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EB305E92-D222-465D-932F-9A9A410B2948}"/>
              </a:ext>
            </a:extLst>
          </p:cNvPr>
          <p:cNvSpPr>
            <a:spLocks noGrp="1"/>
          </p:cNvSpPr>
          <p:nvPr>
            <p:ph type="sldNum" sz="quarter" idx="12"/>
          </p:nvPr>
        </p:nvSpPr>
        <p:spPr/>
        <p:txBody>
          <a:bodyPr/>
          <a:lstStyle/>
          <a:p>
            <a:fld id="{F0E89E54-B9AF-4DEF-B54E-5C5C7AB023F1}" type="slidenum">
              <a:rPr lang="id-ID" smtClean="0"/>
              <a:pPr/>
              <a:t>‹#›</a:t>
            </a:fld>
            <a:endParaRPr lang="id-ID"/>
          </a:p>
        </p:txBody>
      </p:sp>
    </p:spTree>
    <p:extLst>
      <p:ext uri="{BB962C8B-B14F-4D97-AF65-F5344CB8AC3E}">
        <p14:creationId xmlns:p14="http://schemas.microsoft.com/office/powerpoint/2010/main" val="3038561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D2BC8-57E4-4D9E-954D-6843C15229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A3E080-A7F0-478F-96CA-61D316733E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053F29-D86C-4333-B82D-7C251EB65CF5}"/>
              </a:ext>
            </a:extLst>
          </p:cNvPr>
          <p:cNvSpPr>
            <a:spLocks noGrp="1"/>
          </p:cNvSpPr>
          <p:nvPr>
            <p:ph type="dt" sz="half" idx="10"/>
          </p:nvPr>
        </p:nvSpPr>
        <p:spPr/>
        <p:txBody>
          <a:bodyPr/>
          <a:lstStyle/>
          <a:p>
            <a:fld id="{1F379224-E5BA-478E-A058-EA6CB6406FBC}" type="datetimeFigureOut">
              <a:rPr lang="id-ID" smtClean="0"/>
              <a:pPr/>
              <a:t>05/10/2021</a:t>
            </a:fld>
            <a:endParaRPr lang="id-ID"/>
          </a:p>
        </p:txBody>
      </p:sp>
      <p:sp>
        <p:nvSpPr>
          <p:cNvPr id="5" name="Footer Placeholder 4">
            <a:extLst>
              <a:ext uri="{FF2B5EF4-FFF2-40B4-BE49-F238E27FC236}">
                <a16:creationId xmlns:a16="http://schemas.microsoft.com/office/drawing/2014/main" id="{5CBAC2A3-496D-44DE-BE50-64A6417367EE}"/>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63086F1F-8C53-49B5-9954-5B4516EE2B25}"/>
              </a:ext>
            </a:extLst>
          </p:cNvPr>
          <p:cNvSpPr>
            <a:spLocks noGrp="1"/>
          </p:cNvSpPr>
          <p:nvPr>
            <p:ph type="sldNum" sz="quarter" idx="12"/>
          </p:nvPr>
        </p:nvSpPr>
        <p:spPr/>
        <p:txBody>
          <a:bodyPr/>
          <a:lstStyle/>
          <a:p>
            <a:fld id="{F0E89E54-B9AF-4DEF-B54E-5C5C7AB023F1}" type="slidenum">
              <a:rPr lang="id-ID" smtClean="0"/>
              <a:pPr/>
              <a:t>‹#›</a:t>
            </a:fld>
            <a:endParaRPr lang="id-ID"/>
          </a:p>
        </p:txBody>
      </p:sp>
    </p:spTree>
    <p:extLst>
      <p:ext uri="{BB962C8B-B14F-4D97-AF65-F5344CB8AC3E}">
        <p14:creationId xmlns:p14="http://schemas.microsoft.com/office/powerpoint/2010/main" val="1168785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05D627-4B8E-4C99-B727-4078FC0116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5B4833-F717-4D1C-B8D5-08D1B42032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4B7F33-42FC-4F03-B909-1730917918DA}"/>
              </a:ext>
            </a:extLst>
          </p:cNvPr>
          <p:cNvSpPr>
            <a:spLocks noGrp="1"/>
          </p:cNvSpPr>
          <p:nvPr>
            <p:ph type="dt" sz="half" idx="10"/>
          </p:nvPr>
        </p:nvSpPr>
        <p:spPr/>
        <p:txBody>
          <a:bodyPr/>
          <a:lstStyle/>
          <a:p>
            <a:fld id="{1F379224-E5BA-478E-A058-EA6CB6406FBC}" type="datetimeFigureOut">
              <a:rPr lang="id-ID" smtClean="0"/>
              <a:pPr/>
              <a:t>05/10/2021</a:t>
            </a:fld>
            <a:endParaRPr lang="id-ID"/>
          </a:p>
        </p:txBody>
      </p:sp>
      <p:sp>
        <p:nvSpPr>
          <p:cNvPr id="5" name="Footer Placeholder 4">
            <a:extLst>
              <a:ext uri="{FF2B5EF4-FFF2-40B4-BE49-F238E27FC236}">
                <a16:creationId xmlns:a16="http://schemas.microsoft.com/office/drawing/2014/main" id="{8DD48380-9FD5-4FE9-BC9E-457955DFB6F9}"/>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8FE8B857-CB72-4E0C-8FC5-C7E6F459267D}"/>
              </a:ext>
            </a:extLst>
          </p:cNvPr>
          <p:cNvSpPr>
            <a:spLocks noGrp="1"/>
          </p:cNvSpPr>
          <p:nvPr>
            <p:ph type="sldNum" sz="quarter" idx="12"/>
          </p:nvPr>
        </p:nvSpPr>
        <p:spPr/>
        <p:txBody>
          <a:bodyPr/>
          <a:lstStyle/>
          <a:p>
            <a:fld id="{F0E89E54-B9AF-4DEF-B54E-5C5C7AB023F1}" type="slidenum">
              <a:rPr lang="id-ID" smtClean="0"/>
              <a:pPr/>
              <a:t>‹#›</a:t>
            </a:fld>
            <a:endParaRPr lang="id-ID"/>
          </a:p>
        </p:txBody>
      </p:sp>
    </p:spTree>
    <p:extLst>
      <p:ext uri="{BB962C8B-B14F-4D97-AF65-F5344CB8AC3E}">
        <p14:creationId xmlns:p14="http://schemas.microsoft.com/office/powerpoint/2010/main" val="76343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B6101-9112-4CEE-970B-529E9C194D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ABA7C1-9C2E-4988-B3E8-FAA4EC6D0C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49977A-22F3-4D1F-97CE-AF7AA30F3610}"/>
              </a:ext>
            </a:extLst>
          </p:cNvPr>
          <p:cNvSpPr>
            <a:spLocks noGrp="1"/>
          </p:cNvSpPr>
          <p:nvPr>
            <p:ph type="dt" sz="half" idx="10"/>
          </p:nvPr>
        </p:nvSpPr>
        <p:spPr/>
        <p:txBody>
          <a:bodyPr/>
          <a:lstStyle/>
          <a:p>
            <a:fld id="{1F379224-E5BA-478E-A058-EA6CB6406FBC}" type="datetimeFigureOut">
              <a:rPr lang="id-ID" smtClean="0"/>
              <a:pPr/>
              <a:t>05/10/2021</a:t>
            </a:fld>
            <a:endParaRPr lang="id-ID"/>
          </a:p>
        </p:txBody>
      </p:sp>
      <p:sp>
        <p:nvSpPr>
          <p:cNvPr id="5" name="Footer Placeholder 4">
            <a:extLst>
              <a:ext uri="{FF2B5EF4-FFF2-40B4-BE49-F238E27FC236}">
                <a16:creationId xmlns:a16="http://schemas.microsoft.com/office/drawing/2014/main" id="{5FB8850F-6561-40A4-A8C6-503DF85083E6}"/>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FF3E7214-B8D7-4C53-87C3-19B46AA37BA2}"/>
              </a:ext>
            </a:extLst>
          </p:cNvPr>
          <p:cNvSpPr>
            <a:spLocks noGrp="1"/>
          </p:cNvSpPr>
          <p:nvPr>
            <p:ph type="sldNum" sz="quarter" idx="12"/>
          </p:nvPr>
        </p:nvSpPr>
        <p:spPr/>
        <p:txBody>
          <a:bodyPr/>
          <a:lstStyle/>
          <a:p>
            <a:fld id="{F0E89E54-B9AF-4DEF-B54E-5C5C7AB023F1}" type="slidenum">
              <a:rPr lang="id-ID" smtClean="0"/>
              <a:pPr/>
              <a:t>‹#›</a:t>
            </a:fld>
            <a:endParaRPr lang="id-ID"/>
          </a:p>
        </p:txBody>
      </p:sp>
    </p:spTree>
    <p:extLst>
      <p:ext uri="{BB962C8B-B14F-4D97-AF65-F5344CB8AC3E}">
        <p14:creationId xmlns:p14="http://schemas.microsoft.com/office/powerpoint/2010/main" val="1745868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6F21C-B53A-47D3-87FC-53B72757D9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7311B2-632F-4236-B761-2B4735915D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59C164-E173-41BC-B262-61E4D8AA6B7A}"/>
              </a:ext>
            </a:extLst>
          </p:cNvPr>
          <p:cNvSpPr>
            <a:spLocks noGrp="1"/>
          </p:cNvSpPr>
          <p:nvPr>
            <p:ph type="dt" sz="half" idx="10"/>
          </p:nvPr>
        </p:nvSpPr>
        <p:spPr/>
        <p:txBody>
          <a:bodyPr/>
          <a:lstStyle/>
          <a:p>
            <a:fld id="{1F379224-E5BA-478E-A058-EA6CB6406FBC}" type="datetimeFigureOut">
              <a:rPr lang="id-ID" smtClean="0"/>
              <a:pPr/>
              <a:t>05/10/2021</a:t>
            </a:fld>
            <a:endParaRPr lang="id-ID"/>
          </a:p>
        </p:txBody>
      </p:sp>
      <p:sp>
        <p:nvSpPr>
          <p:cNvPr id="5" name="Footer Placeholder 4">
            <a:extLst>
              <a:ext uri="{FF2B5EF4-FFF2-40B4-BE49-F238E27FC236}">
                <a16:creationId xmlns:a16="http://schemas.microsoft.com/office/drawing/2014/main" id="{6974197F-71F2-4A4C-B502-B9F20E530611}"/>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10455383-0A49-4007-8969-C0882FFDF423}"/>
              </a:ext>
            </a:extLst>
          </p:cNvPr>
          <p:cNvSpPr>
            <a:spLocks noGrp="1"/>
          </p:cNvSpPr>
          <p:nvPr>
            <p:ph type="sldNum" sz="quarter" idx="12"/>
          </p:nvPr>
        </p:nvSpPr>
        <p:spPr/>
        <p:txBody>
          <a:bodyPr/>
          <a:lstStyle/>
          <a:p>
            <a:fld id="{F0E89E54-B9AF-4DEF-B54E-5C5C7AB023F1}" type="slidenum">
              <a:rPr lang="id-ID" smtClean="0"/>
              <a:pPr/>
              <a:t>‹#›</a:t>
            </a:fld>
            <a:endParaRPr lang="id-ID"/>
          </a:p>
        </p:txBody>
      </p:sp>
    </p:spTree>
    <p:extLst>
      <p:ext uri="{BB962C8B-B14F-4D97-AF65-F5344CB8AC3E}">
        <p14:creationId xmlns:p14="http://schemas.microsoft.com/office/powerpoint/2010/main" val="1369052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BEAD6-F84B-4FF8-864A-ED59487896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DE000D-8ADD-4CF9-9F84-E5D7C4DEB5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8DD0C4-3024-431F-B29D-08C6818B6F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A790BF-4C99-45CA-B909-1B2997D65710}"/>
              </a:ext>
            </a:extLst>
          </p:cNvPr>
          <p:cNvSpPr>
            <a:spLocks noGrp="1"/>
          </p:cNvSpPr>
          <p:nvPr>
            <p:ph type="dt" sz="half" idx="10"/>
          </p:nvPr>
        </p:nvSpPr>
        <p:spPr/>
        <p:txBody>
          <a:bodyPr/>
          <a:lstStyle/>
          <a:p>
            <a:fld id="{1F379224-E5BA-478E-A058-EA6CB6406FBC}" type="datetimeFigureOut">
              <a:rPr lang="id-ID" smtClean="0"/>
              <a:pPr/>
              <a:t>05/10/2021</a:t>
            </a:fld>
            <a:endParaRPr lang="id-ID"/>
          </a:p>
        </p:txBody>
      </p:sp>
      <p:sp>
        <p:nvSpPr>
          <p:cNvPr id="6" name="Footer Placeholder 5">
            <a:extLst>
              <a:ext uri="{FF2B5EF4-FFF2-40B4-BE49-F238E27FC236}">
                <a16:creationId xmlns:a16="http://schemas.microsoft.com/office/drawing/2014/main" id="{9849C224-8E87-47F2-BCC7-725CF2D4BC38}"/>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D2628B2D-63D4-4300-97E3-6F5EC082B271}"/>
              </a:ext>
            </a:extLst>
          </p:cNvPr>
          <p:cNvSpPr>
            <a:spLocks noGrp="1"/>
          </p:cNvSpPr>
          <p:nvPr>
            <p:ph type="sldNum" sz="quarter" idx="12"/>
          </p:nvPr>
        </p:nvSpPr>
        <p:spPr/>
        <p:txBody>
          <a:bodyPr/>
          <a:lstStyle/>
          <a:p>
            <a:fld id="{F0E89E54-B9AF-4DEF-B54E-5C5C7AB023F1}" type="slidenum">
              <a:rPr lang="id-ID" smtClean="0"/>
              <a:pPr/>
              <a:t>‹#›</a:t>
            </a:fld>
            <a:endParaRPr lang="id-ID"/>
          </a:p>
        </p:txBody>
      </p:sp>
    </p:spTree>
    <p:extLst>
      <p:ext uri="{BB962C8B-B14F-4D97-AF65-F5344CB8AC3E}">
        <p14:creationId xmlns:p14="http://schemas.microsoft.com/office/powerpoint/2010/main" val="482555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C40FC-7A96-4228-8AA4-D2C6AEC1BB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DB1738-D47A-42F3-ACBF-5A3C48F918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3E6DBF-9F21-4703-8DC0-0B104F8B9F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67F5EC-6EB1-4082-A75A-71B3762114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662D02-7919-441F-B0DB-267548B9AB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20C6B7-29E3-463C-B118-4238BB4ACBE2}"/>
              </a:ext>
            </a:extLst>
          </p:cNvPr>
          <p:cNvSpPr>
            <a:spLocks noGrp="1"/>
          </p:cNvSpPr>
          <p:nvPr>
            <p:ph type="dt" sz="half" idx="10"/>
          </p:nvPr>
        </p:nvSpPr>
        <p:spPr/>
        <p:txBody>
          <a:bodyPr/>
          <a:lstStyle/>
          <a:p>
            <a:fld id="{1F379224-E5BA-478E-A058-EA6CB6406FBC}" type="datetimeFigureOut">
              <a:rPr lang="id-ID" smtClean="0"/>
              <a:pPr/>
              <a:t>05/10/2021</a:t>
            </a:fld>
            <a:endParaRPr lang="id-ID"/>
          </a:p>
        </p:txBody>
      </p:sp>
      <p:sp>
        <p:nvSpPr>
          <p:cNvPr id="8" name="Footer Placeholder 7">
            <a:extLst>
              <a:ext uri="{FF2B5EF4-FFF2-40B4-BE49-F238E27FC236}">
                <a16:creationId xmlns:a16="http://schemas.microsoft.com/office/drawing/2014/main" id="{E32CF016-C51D-4F47-A153-1C93B3F88AB0}"/>
              </a:ext>
            </a:extLst>
          </p:cNvPr>
          <p:cNvSpPr>
            <a:spLocks noGrp="1"/>
          </p:cNvSpPr>
          <p:nvPr>
            <p:ph type="ftr" sz="quarter" idx="11"/>
          </p:nvPr>
        </p:nvSpPr>
        <p:spPr/>
        <p:txBody>
          <a:bodyPr/>
          <a:lstStyle/>
          <a:p>
            <a:endParaRPr lang="id-ID"/>
          </a:p>
        </p:txBody>
      </p:sp>
      <p:sp>
        <p:nvSpPr>
          <p:cNvPr id="9" name="Slide Number Placeholder 8">
            <a:extLst>
              <a:ext uri="{FF2B5EF4-FFF2-40B4-BE49-F238E27FC236}">
                <a16:creationId xmlns:a16="http://schemas.microsoft.com/office/drawing/2014/main" id="{A34ACFE6-46F3-4AC6-9C7D-B8D7EE36F7FF}"/>
              </a:ext>
            </a:extLst>
          </p:cNvPr>
          <p:cNvSpPr>
            <a:spLocks noGrp="1"/>
          </p:cNvSpPr>
          <p:nvPr>
            <p:ph type="sldNum" sz="quarter" idx="12"/>
          </p:nvPr>
        </p:nvSpPr>
        <p:spPr/>
        <p:txBody>
          <a:bodyPr/>
          <a:lstStyle/>
          <a:p>
            <a:fld id="{F0E89E54-B9AF-4DEF-B54E-5C5C7AB023F1}" type="slidenum">
              <a:rPr lang="id-ID" smtClean="0"/>
              <a:pPr/>
              <a:t>‹#›</a:t>
            </a:fld>
            <a:endParaRPr lang="id-ID"/>
          </a:p>
        </p:txBody>
      </p:sp>
    </p:spTree>
    <p:extLst>
      <p:ext uri="{BB962C8B-B14F-4D97-AF65-F5344CB8AC3E}">
        <p14:creationId xmlns:p14="http://schemas.microsoft.com/office/powerpoint/2010/main" val="184898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5BE3A-34A2-45A0-9EFA-5C276E464D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F14A3E-AB3C-4E9A-992E-850D1D1BA1AE}"/>
              </a:ext>
            </a:extLst>
          </p:cNvPr>
          <p:cNvSpPr>
            <a:spLocks noGrp="1"/>
          </p:cNvSpPr>
          <p:nvPr>
            <p:ph type="dt" sz="half" idx="10"/>
          </p:nvPr>
        </p:nvSpPr>
        <p:spPr/>
        <p:txBody>
          <a:bodyPr/>
          <a:lstStyle/>
          <a:p>
            <a:fld id="{1F379224-E5BA-478E-A058-EA6CB6406FBC}" type="datetimeFigureOut">
              <a:rPr lang="id-ID" smtClean="0"/>
              <a:pPr/>
              <a:t>05/10/2021</a:t>
            </a:fld>
            <a:endParaRPr lang="id-ID"/>
          </a:p>
        </p:txBody>
      </p:sp>
      <p:sp>
        <p:nvSpPr>
          <p:cNvPr id="4" name="Footer Placeholder 3">
            <a:extLst>
              <a:ext uri="{FF2B5EF4-FFF2-40B4-BE49-F238E27FC236}">
                <a16:creationId xmlns:a16="http://schemas.microsoft.com/office/drawing/2014/main" id="{62FE116A-CDAC-46F2-8B51-F9C285CE7059}"/>
              </a:ext>
            </a:extLst>
          </p:cNvPr>
          <p:cNvSpPr>
            <a:spLocks noGrp="1"/>
          </p:cNvSpPr>
          <p:nvPr>
            <p:ph type="ftr" sz="quarter" idx="11"/>
          </p:nvPr>
        </p:nvSpPr>
        <p:spPr/>
        <p:txBody>
          <a:bodyPr/>
          <a:lstStyle/>
          <a:p>
            <a:endParaRPr lang="id-ID"/>
          </a:p>
        </p:txBody>
      </p:sp>
      <p:sp>
        <p:nvSpPr>
          <p:cNvPr id="5" name="Slide Number Placeholder 4">
            <a:extLst>
              <a:ext uri="{FF2B5EF4-FFF2-40B4-BE49-F238E27FC236}">
                <a16:creationId xmlns:a16="http://schemas.microsoft.com/office/drawing/2014/main" id="{9C965D64-23ED-48EC-BBB0-E83B401348AC}"/>
              </a:ext>
            </a:extLst>
          </p:cNvPr>
          <p:cNvSpPr>
            <a:spLocks noGrp="1"/>
          </p:cNvSpPr>
          <p:nvPr>
            <p:ph type="sldNum" sz="quarter" idx="12"/>
          </p:nvPr>
        </p:nvSpPr>
        <p:spPr/>
        <p:txBody>
          <a:bodyPr/>
          <a:lstStyle/>
          <a:p>
            <a:fld id="{F0E89E54-B9AF-4DEF-B54E-5C5C7AB023F1}" type="slidenum">
              <a:rPr lang="id-ID" smtClean="0"/>
              <a:pPr/>
              <a:t>‹#›</a:t>
            </a:fld>
            <a:endParaRPr lang="id-ID"/>
          </a:p>
        </p:txBody>
      </p:sp>
    </p:spTree>
    <p:extLst>
      <p:ext uri="{BB962C8B-B14F-4D97-AF65-F5344CB8AC3E}">
        <p14:creationId xmlns:p14="http://schemas.microsoft.com/office/powerpoint/2010/main" val="3324810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61C3BD-7DD9-4810-85CD-EE12CEFAA1FD}"/>
              </a:ext>
            </a:extLst>
          </p:cNvPr>
          <p:cNvSpPr>
            <a:spLocks noGrp="1"/>
          </p:cNvSpPr>
          <p:nvPr>
            <p:ph type="dt" sz="half" idx="10"/>
          </p:nvPr>
        </p:nvSpPr>
        <p:spPr/>
        <p:txBody>
          <a:bodyPr/>
          <a:lstStyle/>
          <a:p>
            <a:fld id="{1F379224-E5BA-478E-A058-EA6CB6406FBC}" type="datetimeFigureOut">
              <a:rPr lang="id-ID" smtClean="0"/>
              <a:pPr/>
              <a:t>05/10/2021</a:t>
            </a:fld>
            <a:endParaRPr lang="id-ID"/>
          </a:p>
        </p:txBody>
      </p:sp>
      <p:sp>
        <p:nvSpPr>
          <p:cNvPr id="3" name="Footer Placeholder 2">
            <a:extLst>
              <a:ext uri="{FF2B5EF4-FFF2-40B4-BE49-F238E27FC236}">
                <a16:creationId xmlns:a16="http://schemas.microsoft.com/office/drawing/2014/main" id="{38085BE7-F1DC-48EC-BBBC-3F2DC84DE0BA}"/>
              </a:ext>
            </a:extLst>
          </p:cNvPr>
          <p:cNvSpPr>
            <a:spLocks noGrp="1"/>
          </p:cNvSpPr>
          <p:nvPr>
            <p:ph type="ftr" sz="quarter" idx="11"/>
          </p:nvPr>
        </p:nvSpPr>
        <p:spPr/>
        <p:txBody>
          <a:bodyPr/>
          <a:lstStyle/>
          <a:p>
            <a:endParaRPr lang="id-ID"/>
          </a:p>
        </p:txBody>
      </p:sp>
      <p:sp>
        <p:nvSpPr>
          <p:cNvPr id="4" name="Slide Number Placeholder 3">
            <a:extLst>
              <a:ext uri="{FF2B5EF4-FFF2-40B4-BE49-F238E27FC236}">
                <a16:creationId xmlns:a16="http://schemas.microsoft.com/office/drawing/2014/main" id="{9C16B639-9375-4FB5-A832-07656D412718}"/>
              </a:ext>
            </a:extLst>
          </p:cNvPr>
          <p:cNvSpPr>
            <a:spLocks noGrp="1"/>
          </p:cNvSpPr>
          <p:nvPr>
            <p:ph type="sldNum" sz="quarter" idx="12"/>
          </p:nvPr>
        </p:nvSpPr>
        <p:spPr/>
        <p:txBody>
          <a:bodyPr/>
          <a:lstStyle/>
          <a:p>
            <a:fld id="{F0E89E54-B9AF-4DEF-B54E-5C5C7AB023F1}" type="slidenum">
              <a:rPr lang="id-ID" smtClean="0"/>
              <a:pPr/>
              <a:t>‹#›</a:t>
            </a:fld>
            <a:endParaRPr lang="id-ID"/>
          </a:p>
        </p:txBody>
      </p:sp>
    </p:spTree>
    <p:extLst>
      <p:ext uri="{BB962C8B-B14F-4D97-AF65-F5344CB8AC3E}">
        <p14:creationId xmlns:p14="http://schemas.microsoft.com/office/powerpoint/2010/main" val="4019143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3E558-C27F-4A4F-B24B-C8F42A9E5F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9B8739-2C97-49DE-85A9-25B110C8B6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22E79C-3A29-424F-8DE3-E15FEA4518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80F6BF-9F55-4553-892C-717D8C2165E8}"/>
              </a:ext>
            </a:extLst>
          </p:cNvPr>
          <p:cNvSpPr>
            <a:spLocks noGrp="1"/>
          </p:cNvSpPr>
          <p:nvPr>
            <p:ph type="dt" sz="half" idx="10"/>
          </p:nvPr>
        </p:nvSpPr>
        <p:spPr/>
        <p:txBody>
          <a:bodyPr/>
          <a:lstStyle/>
          <a:p>
            <a:fld id="{1F379224-E5BA-478E-A058-EA6CB6406FBC}" type="datetimeFigureOut">
              <a:rPr lang="id-ID" smtClean="0"/>
              <a:pPr/>
              <a:t>05/10/2021</a:t>
            </a:fld>
            <a:endParaRPr lang="id-ID"/>
          </a:p>
        </p:txBody>
      </p:sp>
      <p:sp>
        <p:nvSpPr>
          <p:cNvPr id="6" name="Footer Placeholder 5">
            <a:extLst>
              <a:ext uri="{FF2B5EF4-FFF2-40B4-BE49-F238E27FC236}">
                <a16:creationId xmlns:a16="http://schemas.microsoft.com/office/drawing/2014/main" id="{85FEC83C-6F35-46D3-850E-FCBE0C0E26A5}"/>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DB0C7AAC-3657-4FA4-9A58-280DB7D64CDE}"/>
              </a:ext>
            </a:extLst>
          </p:cNvPr>
          <p:cNvSpPr>
            <a:spLocks noGrp="1"/>
          </p:cNvSpPr>
          <p:nvPr>
            <p:ph type="sldNum" sz="quarter" idx="12"/>
          </p:nvPr>
        </p:nvSpPr>
        <p:spPr/>
        <p:txBody>
          <a:bodyPr/>
          <a:lstStyle/>
          <a:p>
            <a:fld id="{F0E89E54-B9AF-4DEF-B54E-5C5C7AB023F1}" type="slidenum">
              <a:rPr lang="id-ID" smtClean="0"/>
              <a:pPr/>
              <a:t>‹#›</a:t>
            </a:fld>
            <a:endParaRPr lang="id-ID"/>
          </a:p>
        </p:txBody>
      </p:sp>
    </p:spTree>
    <p:extLst>
      <p:ext uri="{BB962C8B-B14F-4D97-AF65-F5344CB8AC3E}">
        <p14:creationId xmlns:p14="http://schemas.microsoft.com/office/powerpoint/2010/main" val="3049084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11BFF-75B7-49E2-B54B-82B2553CFE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F81DE9-EA78-451D-81BD-322CFADAC2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690F31-5198-4AAC-976F-335D60C677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766AD2-1015-43EE-8E99-3AA0EA4699D6}"/>
              </a:ext>
            </a:extLst>
          </p:cNvPr>
          <p:cNvSpPr>
            <a:spLocks noGrp="1"/>
          </p:cNvSpPr>
          <p:nvPr>
            <p:ph type="dt" sz="half" idx="10"/>
          </p:nvPr>
        </p:nvSpPr>
        <p:spPr/>
        <p:txBody>
          <a:bodyPr/>
          <a:lstStyle/>
          <a:p>
            <a:fld id="{1F379224-E5BA-478E-A058-EA6CB6406FBC}" type="datetimeFigureOut">
              <a:rPr lang="id-ID" smtClean="0"/>
              <a:pPr/>
              <a:t>05/10/2021</a:t>
            </a:fld>
            <a:endParaRPr lang="id-ID" dirty="0"/>
          </a:p>
        </p:txBody>
      </p:sp>
      <p:sp>
        <p:nvSpPr>
          <p:cNvPr id="6" name="Footer Placeholder 5">
            <a:extLst>
              <a:ext uri="{FF2B5EF4-FFF2-40B4-BE49-F238E27FC236}">
                <a16:creationId xmlns:a16="http://schemas.microsoft.com/office/drawing/2014/main" id="{74360BCC-2F3E-4A6F-B32A-3AF61308A27C}"/>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F44F44EE-7222-4FB1-BFC6-53B966AAF57B}"/>
              </a:ext>
            </a:extLst>
          </p:cNvPr>
          <p:cNvSpPr>
            <a:spLocks noGrp="1"/>
          </p:cNvSpPr>
          <p:nvPr>
            <p:ph type="sldNum" sz="quarter" idx="12"/>
          </p:nvPr>
        </p:nvSpPr>
        <p:spPr/>
        <p:txBody>
          <a:bodyPr/>
          <a:lstStyle/>
          <a:p>
            <a:fld id="{F0E89E54-B9AF-4DEF-B54E-5C5C7AB023F1}" type="slidenum">
              <a:rPr lang="id-ID" smtClean="0"/>
              <a:pPr/>
              <a:t>‹#›</a:t>
            </a:fld>
            <a:endParaRPr lang="id-ID"/>
          </a:p>
        </p:txBody>
      </p:sp>
    </p:spTree>
    <p:extLst>
      <p:ext uri="{BB962C8B-B14F-4D97-AF65-F5344CB8AC3E}">
        <p14:creationId xmlns:p14="http://schemas.microsoft.com/office/powerpoint/2010/main" val="1554019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1407CD-863F-4489-9AA6-F9A77B2259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B2363B-A3EF-4E50-BC40-15C7C8A6DD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941D8A-3291-440D-96F7-57B94FDFA7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79224-E5BA-478E-A058-EA6CB6406FBC}" type="datetimeFigureOut">
              <a:rPr lang="id-ID" smtClean="0"/>
              <a:pPr/>
              <a:t>05/10/2021</a:t>
            </a:fld>
            <a:endParaRPr lang="id-ID" dirty="0"/>
          </a:p>
        </p:txBody>
      </p:sp>
      <p:sp>
        <p:nvSpPr>
          <p:cNvPr id="5" name="Footer Placeholder 4">
            <a:extLst>
              <a:ext uri="{FF2B5EF4-FFF2-40B4-BE49-F238E27FC236}">
                <a16:creationId xmlns:a16="http://schemas.microsoft.com/office/drawing/2014/main" id="{84E5D713-7CB4-463D-B5B5-FDB4587A94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a:extLst>
              <a:ext uri="{FF2B5EF4-FFF2-40B4-BE49-F238E27FC236}">
                <a16:creationId xmlns:a16="http://schemas.microsoft.com/office/drawing/2014/main" id="{46FD7E40-2EA7-4941-A3CB-A5351B759F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E89E54-B9AF-4DEF-B54E-5C5C7AB023F1}" type="slidenum">
              <a:rPr lang="id-ID" smtClean="0"/>
              <a:pPr/>
              <a:t>‹#›</a:t>
            </a:fld>
            <a:endParaRPr lang="id-ID"/>
          </a:p>
        </p:txBody>
      </p:sp>
    </p:spTree>
    <p:extLst>
      <p:ext uri="{BB962C8B-B14F-4D97-AF65-F5344CB8AC3E}">
        <p14:creationId xmlns:p14="http://schemas.microsoft.com/office/powerpoint/2010/main" val="2833974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6.svg"/><Relationship Id="rId5" Type="http://schemas.openxmlformats.org/officeDocument/2006/relationships/diagramQuickStyle" Target="../diagrams/quickStyle1.xml"/><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4.sv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t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2134CD-BB9F-4101-93B6-562627F22E3F}"/>
              </a:ext>
            </a:extLst>
          </p:cNvPr>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A47C621-03E6-4302-B3B3-C3C560A538ED}"/>
              </a:ext>
            </a:extLst>
          </p:cNvPr>
          <p:cNvSpPr/>
          <p:nvPr/>
        </p:nvSpPr>
        <p:spPr>
          <a:xfrm>
            <a:off x="990600" y="609600"/>
            <a:ext cx="4532898" cy="51816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470BD2-A74C-4C97-85B3-16BCD0B623CA}"/>
              </a:ext>
            </a:extLst>
          </p:cNvPr>
          <p:cNvSpPr/>
          <p:nvPr/>
        </p:nvSpPr>
        <p:spPr>
          <a:xfrm>
            <a:off x="5791200" y="1219199"/>
            <a:ext cx="5502745" cy="5181601"/>
          </a:xfrm>
          <a:prstGeom prst="rect">
            <a:avLst/>
          </a:prstGeom>
          <a:solidFill>
            <a:schemeClr val="accent6">
              <a:lumMod val="50000"/>
              <a:alpha val="49804"/>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59275DA-8668-4A56-A523-5D45FE09453A}"/>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396042" y="1352740"/>
            <a:ext cx="3785558" cy="1661506"/>
          </a:xfrm>
        </p:spPr>
        <p:txBody>
          <a:bodyPr>
            <a:normAutofit fontScale="90000"/>
          </a:bodyPr>
          <a:lstStyle/>
          <a:p>
            <a:pPr algn="l"/>
            <a:r>
              <a:rPr lang="en-US" sz="3200" b="1" dirty="0">
                <a:solidFill>
                  <a:schemeClr val="accent6">
                    <a:lumMod val="50000"/>
                  </a:schemeClr>
                </a:solidFill>
                <a:latin typeface="Agency FB" panose="020B0503020202020204" pitchFamily="34" charset="0"/>
              </a:rPr>
              <a:t>Overview</a:t>
            </a:r>
            <a:br>
              <a:rPr lang="en-US" sz="4000" dirty="0">
                <a:solidFill>
                  <a:schemeClr val="accent6">
                    <a:lumMod val="50000"/>
                  </a:schemeClr>
                </a:solidFill>
                <a:latin typeface="Gill Sans Ultra Bold Condensed" panose="020B0A06020104020203" pitchFamily="34" charset="0"/>
              </a:rPr>
            </a:br>
            <a:r>
              <a:rPr lang="en-US" sz="4000" dirty="0" err="1">
                <a:solidFill>
                  <a:schemeClr val="accent6">
                    <a:lumMod val="50000"/>
                  </a:schemeClr>
                </a:solidFill>
                <a:latin typeface="Gill Sans Ultra Bold Condensed" panose="020B0A06020104020203" pitchFamily="34" charset="0"/>
              </a:rPr>
              <a:t>Peningkatan</a:t>
            </a:r>
            <a:r>
              <a:rPr lang="en-US" sz="4000" dirty="0">
                <a:solidFill>
                  <a:schemeClr val="accent6">
                    <a:lumMod val="50000"/>
                  </a:schemeClr>
                </a:solidFill>
                <a:latin typeface="Gill Sans Ultra Bold Condensed" panose="020B0A06020104020203" pitchFamily="34" charset="0"/>
              </a:rPr>
              <a:t> </a:t>
            </a:r>
            <a:r>
              <a:rPr lang="en-US" sz="4000" dirty="0" err="1">
                <a:solidFill>
                  <a:schemeClr val="accent6">
                    <a:lumMod val="50000"/>
                  </a:schemeClr>
                </a:solidFill>
                <a:latin typeface="Gill Sans Ultra Bold Condensed" panose="020B0A06020104020203" pitchFamily="34" charset="0"/>
              </a:rPr>
              <a:t>Kapabilitas</a:t>
            </a:r>
            <a:r>
              <a:rPr lang="en-US" sz="4000" dirty="0">
                <a:solidFill>
                  <a:schemeClr val="accent6">
                    <a:lumMod val="50000"/>
                  </a:schemeClr>
                </a:solidFill>
                <a:latin typeface="Gill Sans Ultra Bold Condensed" panose="020B0A06020104020203" pitchFamily="34" charset="0"/>
              </a:rPr>
              <a:t> APIP</a:t>
            </a:r>
            <a:endParaRPr lang="id-ID" sz="4000" b="1" dirty="0">
              <a:solidFill>
                <a:schemeClr val="accent6">
                  <a:lumMod val="50000"/>
                </a:schemeClr>
              </a:solidFill>
              <a:latin typeface="Agency FB" panose="020B0503020202020204" pitchFamily="34" charset="0"/>
            </a:endParaRPr>
          </a:p>
        </p:txBody>
      </p:sp>
      <p:graphicFrame>
        <p:nvGraphicFramePr>
          <p:cNvPr id="3" name="Object 2">
            <a:extLst>
              <a:ext uri="{FF2B5EF4-FFF2-40B4-BE49-F238E27FC236}">
                <a16:creationId xmlns:a16="http://schemas.microsoft.com/office/drawing/2014/main" id="{A787ADD5-15C6-4491-939F-CB099C88D12B}"/>
              </a:ext>
            </a:extLst>
          </p:cNvPr>
          <p:cNvGraphicFramePr>
            <a:graphicFrameLocks noChangeAspect="1"/>
          </p:cNvGraphicFramePr>
          <p:nvPr>
            <p:extLst>
              <p:ext uri="{D42A27DB-BD31-4B8C-83A1-F6EECF244321}">
                <p14:modId xmlns:p14="http://schemas.microsoft.com/office/powerpoint/2010/main" val="1614848959"/>
              </p:ext>
            </p:extLst>
          </p:nvPr>
        </p:nvGraphicFramePr>
        <p:xfrm>
          <a:off x="98425" y="98425"/>
          <a:ext cx="1079500" cy="1079500"/>
        </p:xfrm>
        <a:graphic>
          <a:graphicData uri="http://schemas.openxmlformats.org/presentationml/2006/ole">
            <mc:AlternateContent xmlns:mc="http://schemas.openxmlformats.org/markup-compatibility/2006">
              <mc:Choice xmlns:v="urn:schemas-microsoft-com:vml" Requires="v">
                <p:oleObj name="PDF" r:id="rId3" imgW="1080000" imgH="1080000" progId="FoxitPhantom.Document">
                  <p:embed/>
                </p:oleObj>
              </mc:Choice>
              <mc:Fallback>
                <p:oleObj name="PDF" r:id="rId3" imgW="1080000" imgH="1080000" progId="FoxitPhantom.Document">
                  <p:embed/>
                  <p:pic>
                    <p:nvPicPr>
                      <p:cNvPr id="0" name=""/>
                      <p:cNvPicPr/>
                      <p:nvPr/>
                    </p:nvPicPr>
                    <p:blipFill>
                      <a:blip r:embed="rId4"/>
                      <a:stretch>
                        <a:fillRect/>
                      </a:stretch>
                    </p:blipFill>
                    <p:spPr>
                      <a:xfrm>
                        <a:off x="98425" y="98425"/>
                        <a:ext cx="1079500" cy="1079500"/>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D59924CC-0890-4912-BB5C-444457CE5552}"/>
              </a:ext>
            </a:extLst>
          </p:cNvPr>
          <p:cNvSpPr txBox="1"/>
          <p:nvPr/>
        </p:nvSpPr>
        <p:spPr>
          <a:xfrm>
            <a:off x="1600200" y="5071646"/>
            <a:ext cx="2971800" cy="338554"/>
          </a:xfrm>
          <a:prstGeom prst="rect">
            <a:avLst/>
          </a:prstGeom>
          <a:noFill/>
        </p:spPr>
        <p:txBody>
          <a:bodyPr wrap="square" rtlCol="0">
            <a:spAutoFit/>
          </a:bodyPr>
          <a:lstStyle/>
          <a:p>
            <a:r>
              <a:rPr lang="en-US" sz="1600" b="1" dirty="0">
                <a:solidFill>
                  <a:schemeClr val="accent6">
                    <a:lumMod val="50000"/>
                  </a:schemeClr>
                </a:solidFill>
                <a:latin typeface="Agency FB" panose="020B0503020202020204" pitchFamily="34" charset="0"/>
              </a:rPr>
              <a:t>Yogyakarta, 5 </a:t>
            </a:r>
            <a:r>
              <a:rPr lang="en-US" sz="1600" b="1" dirty="0" err="1">
                <a:solidFill>
                  <a:schemeClr val="accent6">
                    <a:lumMod val="50000"/>
                  </a:schemeClr>
                </a:solidFill>
                <a:latin typeface="Agency FB" panose="020B0503020202020204" pitchFamily="34" charset="0"/>
              </a:rPr>
              <a:t>Oktober</a:t>
            </a:r>
            <a:r>
              <a:rPr lang="en-US" sz="1600" b="1" dirty="0">
                <a:solidFill>
                  <a:schemeClr val="accent6">
                    <a:lumMod val="50000"/>
                  </a:schemeClr>
                </a:solidFill>
                <a:latin typeface="Agency FB" panose="020B0503020202020204" pitchFamily="34" charset="0"/>
              </a:rPr>
              <a:t> 2021</a:t>
            </a:r>
          </a:p>
        </p:txBody>
      </p:sp>
      <p:sp>
        <p:nvSpPr>
          <p:cNvPr id="4" name="Rectangle 3">
            <a:extLst>
              <a:ext uri="{FF2B5EF4-FFF2-40B4-BE49-F238E27FC236}">
                <a16:creationId xmlns:a16="http://schemas.microsoft.com/office/drawing/2014/main" id="{24F88813-596A-44EC-AD79-05C2E1549706}"/>
              </a:ext>
            </a:extLst>
          </p:cNvPr>
          <p:cNvSpPr/>
          <p:nvPr/>
        </p:nvSpPr>
        <p:spPr>
          <a:xfrm>
            <a:off x="-4693919" y="-24384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oogle Shape;263;p7" descr="Image result for LEVERAGE">
            <a:extLst>
              <a:ext uri="{FF2B5EF4-FFF2-40B4-BE49-F238E27FC236}">
                <a16:creationId xmlns:a16="http://schemas.microsoft.com/office/drawing/2014/main" id="{89C9FC86-7B37-4A32-961C-28483E1B05FF}"/>
              </a:ext>
            </a:extLst>
          </p:cNvPr>
          <p:cNvPicPr preferRelativeResize="0"/>
          <p:nvPr/>
        </p:nvPicPr>
        <p:blipFill rotWithShape="1">
          <a:blip r:embed="rId5">
            <a:alphaModFix/>
          </a:blip>
          <a:srcRect l="3372" t="14299"/>
          <a:stretch/>
        </p:blipFill>
        <p:spPr>
          <a:xfrm>
            <a:off x="6248400" y="1676400"/>
            <a:ext cx="4635897" cy="4224755"/>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E10A6D-D397-4C00-8CC8-32B63DB2C3B5}"/>
              </a:ext>
            </a:extLst>
          </p:cNvPr>
          <p:cNvSpPr/>
          <p:nvPr/>
        </p:nvSpPr>
        <p:spPr>
          <a:xfrm>
            <a:off x="0" y="0"/>
            <a:ext cx="12192000" cy="6858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8A84CCC6-391F-4A89-A8A3-F913D4D50D79}"/>
              </a:ext>
            </a:extLst>
          </p:cNvPr>
          <p:cNvSpPr/>
          <p:nvPr/>
        </p:nvSpPr>
        <p:spPr>
          <a:xfrm>
            <a:off x="444882" y="539725"/>
            <a:ext cx="11430000" cy="3989963"/>
          </a:xfrm>
          <a:prstGeom prst="roundRect">
            <a:avLst/>
          </a:prstGeom>
          <a:solidFill>
            <a:schemeClr val="accent1">
              <a:lumMod val="60000"/>
              <a:lumOff val="40000"/>
            </a:schemeClr>
          </a:solidFill>
          <a:ln w="381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 name="Flowchart: Document 2">
            <a:extLst>
              <a:ext uri="{FF2B5EF4-FFF2-40B4-BE49-F238E27FC236}">
                <a16:creationId xmlns:a16="http://schemas.microsoft.com/office/drawing/2014/main" id="{C06FD473-4441-41D3-84C6-69DA9A4DA099}"/>
              </a:ext>
            </a:extLst>
          </p:cNvPr>
          <p:cNvSpPr/>
          <p:nvPr/>
        </p:nvSpPr>
        <p:spPr>
          <a:xfrm>
            <a:off x="4953599" y="1496952"/>
            <a:ext cx="2169994" cy="818866"/>
          </a:xfrm>
          <a:prstGeom prst="flowChartDocumen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1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Strategi</a:t>
            </a:r>
            <a:r>
              <a:rPr kumimoji="0" lang="en-ID"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ID" sz="1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Pengawasan</a:t>
            </a:r>
            <a:endParaRPr kumimoji="0" lang="en-ID"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F8FC071-304B-4F7F-9433-0B3404331527}"/>
              </a:ext>
            </a:extLst>
          </p:cNvPr>
          <p:cNvSpPr/>
          <p:nvPr/>
        </p:nvSpPr>
        <p:spPr>
          <a:xfrm>
            <a:off x="4965652" y="4656386"/>
            <a:ext cx="2169994" cy="74835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1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Melaksanakan</a:t>
            </a:r>
            <a:r>
              <a:rPr kumimoji="0" lang="en-ID"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ID" sz="1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Pengawasan</a:t>
            </a:r>
            <a:r>
              <a:rPr kumimoji="0" lang="en-ID"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ID" sz="1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Individu</a:t>
            </a:r>
            <a:endParaRPr kumimoji="0" lang="en-ID"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Flowchart: Document 4">
            <a:extLst>
              <a:ext uri="{FF2B5EF4-FFF2-40B4-BE49-F238E27FC236}">
                <a16:creationId xmlns:a16="http://schemas.microsoft.com/office/drawing/2014/main" id="{9BE73E26-5237-49F1-BD33-BD31EC8B4114}"/>
              </a:ext>
            </a:extLst>
          </p:cNvPr>
          <p:cNvSpPr/>
          <p:nvPr/>
        </p:nvSpPr>
        <p:spPr>
          <a:xfrm>
            <a:off x="4926016" y="3538587"/>
            <a:ext cx="2169994" cy="818866"/>
          </a:xfrm>
          <a:prstGeom prst="flowChartDocumen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PKPT </a:t>
            </a:r>
            <a:r>
              <a:rPr kumimoji="0" lang="en-ID" sz="1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berbasis</a:t>
            </a:r>
            <a:r>
              <a:rPr kumimoji="0" lang="en-ID"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ID" sz="1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Risiko</a:t>
            </a:r>
            <a:endParaRPr kumimoji="0" lang="en-ID"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24A541A9-85C8-4688-B8F7-3EF9C0FF0C43}"/>
              </a:ext>
            </a:extLst>
          </p:cNvPr>
          <p:cNvSpPr/>
          <p:nvPr/>
        </p:nvSpPr>
        <p:spPr>
          <a:xfrm>
            <a:off x="4936083" y="2513915"/>
            <a:ext cx="2169994" cy="74835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1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Perencanaan</a:t>
            </a:r>
            <a:r>
              <a:rPr kumimoji="0" lang="en-ID"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ID" sz="1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Pengawasan</a:t>
            </a:r>
            <a:r>
              <a:rPr kumimoji="0" lang="en-ID"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ID" sz="1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Tahunan</a:t>
            </a:r>
            <a:endParaRPr kumimoji="0" lang="en-ID"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 name="Flowchart: Document 6">
            <a:extLst>
              <a:ext uri="{FF2B5EF4-FFF2-40B4-BE49-F238E27FC236}">
                <a16:creationId xmlns:a16="http://schemas.microsoft.com/office/drawing/2014/main" id="{170786D7-F5C7-4FF3-93B7-EC0FBBC49C21}"/>
              </a:ext>
            </a:extLst>
          </p:cNvPr>
          <p:cNvSpPr/>
          <p:nvPr/>
        </p:nvSpPr>
        <p:spPr>
          <a:xfrm>
            <a:off x="4992948" y="5658134"/>
            <a:ext cx="2169994" cy="818866"/>
          </a:xfrm>
          <a:prstGeom prst="flowChartDocumen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1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Laporan</a:t>
            </a:r>
            <a:r>
              <a:rPr kumimoji="0" lang="en-ID"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ID" sz="1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Hasil</a:t>
            </a:r>
            <a:r>
              <a:rPr kumimoji="0" lang="en-ID"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ID" sz="1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Pengawasan</a:t>
            </a:r>
            <a:endParaRPr kumimoji="0" lang="en-ID"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 name="Flowchart: Document 7">
            <a:extLst>
              <a:ext uri="{FF2B5EF4-FFF2-40B4-BE49-F238E27FC236}">
                <a16:creationId xmlns:a16="http://schemas.microsoft.com/office/drawing/2014/main" id="{A4EBF4B0-E9CE-4FB9-BFD1-7277F529F821}"/>
              </a:ext>
            </a:extLst>
          </p:cNvPr>
          <p:cNvSpPr/>
          <p:nvPr/>
        </p:nvSpPr>
        <p:spPr>
          <a:xfrm>
            <a:off x="2725148" y="2513915"/>
            <a:ext cx="1762834" cy="818866"/>
          </a:xfrm>
          <a:prstGeom prst="flowChartDocumen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Register </a:t>
            </a:r>
            <a:r>
              <a:rPr kumimoji="0" lang="en-ID" sz="1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Risiko</a:t>
            </a:r>
            <a:endParaRPr kumimoji="0" lang="en-ID"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393FAF79-2C05-445D-8310-0BA0CCB99B24}"/>
              </a:ext>
            </a:extLst>
          </p:cNvPr>
          <p:cNvSpPr/>
          <p:nvPr/>
        </p:nvSpPr>
        <p:spPr>
          <a:xfrm>
            <a:off x="773520" y="2554859"/>
            <a:ext cx="1585415" cy="74835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1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Manajemen</a:t>
            </a:r>
            <a:endParaRPr kumimoji="0" lang="en-ID"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 name="Flowchart: Document 9">
            <a:extLst>
              <a:ext uri="{FF2B5EF4-FFF2-40B4-BE49-F238E27FC236}">
                <a16:creationId xmlns:a16="http://schemas.microsoft.com/office/drawing/2014/main" id="{80F7DF9A-7643-4415-B2EC-89264D694E0C}"/>
              </a:ext>
            </a:extLst>
          </p:cNvPr>
          <p:cNvSpPr/>
          <p:nvPr/>
        </p:nvSpPr>
        <p:spPr>
          <a:xfrm>
            <a:off x="7513237" y="2475246"/>
            <a:ext cx="1762834" cy="818866"/>
          </a:xfrm>
          <a:prstGeom prst="flowChartDocumen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1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Prioritas</a:t>
            </a:r>
            <a:r>
              <a:rPr kumimoji="0" lang="en-ID"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ID" sz="1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Pengawasan</a:t>
            </a:r>
            <a:endParaRPr kumimoji="0" lang="en-ID"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FF2E10C2-F240-44AA-A88B-4598D059F141}"/>
              </a:ext>
            </a:extLst>
          </p:cNvPr>
          <p:cNvSpPr/>
          <p:nvPr/>
        </p:nvSpPr>
        <p:spPr>
          <a:xfrm>
            <a:off x="9960733" y="2513915"/>
            <a:ext cx="1585415" cy="74835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12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Stakeholders</a:t>
            </a:r>
          </a:p>
        </p:txBody>
      </p:sp>
      <p:cxnSp>
        <p:nvCxnSpPr>
          <p:cNvPr id="12" name="Straight Arrow Connector 11">
            <a:extLst>
              <a:ext uri="{FF2B5EF4-FFF2-40B4-BE49-F238E27FC236}">
                <a16:creationId xmlns:a16="http://schemas.microsoft.com/office/drawing/2014/main" id="{A807DDAF-F3EE-4559-9FC3-CA963C5CBFA0}"/>
              </a:ext>
            </a:extLst>
          </p:cNvPr>
          <p:cNvCxnSpPr>
            <a:cxnSpLocks/>
            <a:stCxn id="6" idx="2"/>
            <a:endCxn id="5" idx="0"/>
          </p:cNvCxnSpPr>
          <p:nvPr/>
        </p:nvCxnSpPr>
        <p:spPr>
          <a:xfrm flipH="1">
            <a:off x="6011015" y="3262267"/>
            <a:ext cx="10066" cy="276320"/>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97FB33B-FA2F-495A-9395-85E1BB45E431}"/>
              </a:ext>
            </a:extLst>
          </p:cNvPr>
          <p:cNvCxnSpPr/>
          <p:nvPr/>
        </p:nvCxnSpPr>
        <p:spPr>
          <a:xfrm>
            <a:off x="6077946" y="4334302"/>
            <a:ext cx="0" cy="341194"/>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80D18AB-A566-4094-85E5-3AA851F6E990}"/>
              </a:ext>
            </a:extLst>
          </p:cNvPr>
          <p:cNvCxnSpPr>
            <a:cxnSpLocks/>
            <a:endCxn id="7" idx="0"/>
          </p:cNvCxnSpPr>
          <p:nvPr/>
        </p:nvCxnSpPr>
        <p:spPr>
          <a:xfrm>
            <a:off x="6077946" y="5450244"/>
            <a:ext cx="0" cy="207890"/>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6E90469-558E-4288-AF20-7EB3C5B21486}"/>
              </a:ext>
            </a:extLst>
          </p:cNvPr>
          <p:cNvCxnSpPr>
            <a:cxnSpLocks/>
            <a:endCxn id="8" idx="1"/>
          </p:cNvCxnSpPr>
          <p:nvPr/>
        </p:nvCxnSpPr>
        <p:spPr>
          <a:xfrm flipV="1">
            <a:off x="2358935" y="2923348"/>
            <a:ext cx="366213" cy="5687"/>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439BE25-AF11-42BF-8775-731CFAC9CE2E}"/>
              </a:ext>
            </a:extLst>
          </p:cNvPr>
          <p:cNvCxnSpPr/>
          <p:nvPr/>
        </p:nvCxnSpPr>
        <p:spPr>
          <a:xfrm flipV="1">
            <a:off x="4531205" y="2884678"/>
            <a:ext cx="366213" cy="5687"/>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D6497DF-9159-473B-926B-43E9DDB324A8}"/>
              </a:ext>
            </a:extLst>
          </p:cNvPr>
          <p:cNvCxnSpPr>
            <a:cxnSpLocks/>
            <a:stCxn id="10" idx="1"/>
            <a:endCxn id="6" idx="3"/>
          </p:cNvCxnSpPr>
          <p:nvPr/>
        </p:nvCxnSpPr>
        <p:spPr>
          <a:xfrm flipH="1">
            <a:off x="7106077" y="2884678"/>
            <a:ext cx="407160" cy="3413"/>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AFF7A74-623C-42DB-A2D3-ABE7F022D2D2}"/>
              </a:ext>
            </a:extLst>
          </p:cNvPr>
          <p:cNvCxnSpPr>
            <a:cxnSpLocks/>
            <a:endCxn id="10" idx="3"/>
          </p:cNvCxnSpPr>
          <p:nvPr/>
        </p:nvCxnSpPr>
        <p:spPr>
          <a:xfrm flipH="1" flipV="1">
            <a:off x="9276071" y="2884678"/>
            <a:ext cx="640591" cy="11752"/>
          </a:xfrm>
          <a:prstGeom prst="straightConnector1">
            <a:avLst/>
          </a:prstGeom>
          <a:ln w="12700">
            <a:prstDash val="solid"/>
            <a:tailEnd type="triangle"/>
          </a:ln>
        </p:spPr>
        <p:style>
          <a:lnRef idx="1">
            <a:schemeClr val="accent1"/>
          </a:lnRef>
          <a:fillRef idx="0">
            <a:schemeClr val="accent1"/>
          </a:fillRef>
          <a:effectRef idx="0">
            <a:schemeClr val="accent1"/>
          </a:effectRef>
          <a:fontRef idx="minor">
            <a:schemeClr val="tx1"/>
          </a:fontRef>
        </p:style>
      </p:cxnSp>
      <p:sp>
        <p:nvSpPr>
          <p:cNvPr id="19" name="Rectangle: Single Corner Snipped 80">
            <a:extLst>
              <a:ext uri="{FF2B5EF4-FFF2-40B4-BE49-F238E27FC236}">
                <a16:creationId xmlns:a16="http://schemas.microsoft.com/office/drawing/2014/main" id="{CEBF25B1-A31D-4E47-9DE0-3DA977F99052}"/>
              </a:ext>
            </a:extLst>
          </p:cNvPr>
          <p:cNvSpPr/>
          <p:nvPr/>
        </p:nvSpPr>
        <p:spPr>
          <a:xfrm>
            <a:off x="0" y="0"/>
            <a:ext cx="12192000" cy="390840"/>
          </a:xfrm>
          <a:prstGeom prst="rect">
            <a:avLst/>
          </a:prstGeom>
          <a:solidFill>
            <a:schemeClr val="accent4">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1320" tIns="35661" rIns="71320" bIns="35661"/>
          <a:lstStyle/>
          <a:p>
            <a:pPr marL="167157" marR="0" lvl="0" indent="0" algn="l" defTabSz="534903"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70AD47">
                  <a:lumMod val="50000"/>
                </a:srgbClr>
              </a:solidFill>
              <a:effectLst/>
              <a:uLnTx/>
              <a:uFillTx/>
              <a:latin typeface="Calibri" panose="020F0502020204030204"/>
              <a:ea typeface="+mn-ea"/>
              <a:cs typeface="+mn-cs"/>
            </a:endParaRPr>
          </a:p>
        </p:txBody>
      </p:sp>
      <p:sp>
        <p:nvSpPr>
          <p:cNvPr id="20" name="TextBox 21">
            <a:extLst>
              <a:ext uri="{FF2B5EF4-FFF2-40B4-BE49-F238E27FC236}">
                <a16:creationId xmlns:a16="http://schemas.microsoft.com/office/drawing/2014/main" id="{12C7FFF8-4FEC-4643-B67F-1088B36A9B7B}"/>
              </a:ext>
            </a:extLst>
          </p:cNvPr>
          <p:cNvSpPr txBox="1">
            <a:spLocks noChangeArrowheads="1"/>
          </p:cNvSpPr>
          <p:nvPr/>
        </p:nvSpPr>
        <p:spPr bwMode="auto">
          <a:xfrm>
            <a:off x="444882" y="31983"/>
            <a:ext cx="4889118" cy="3490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1320" tIns="35661" rIns="71320" bIns="3566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534903" rtl="0" eaLnBrk="1" fontAlgn="auto" latinLnBrk="0" hangingPunct="1">
              <a:lnSpc>
                <a:spcPct val="100000"/>
              </a:lnSpc>
              <a:spcBef>
                <a:spcPts val="0"/>
              </a:spcBef>
              <a:spcAft>
                <a:spcPts val="0"/>
              </a:spcAft>
              <a:buClrTx/>
              <a:buSzTx/>
              <a:buFontTx/>
              <a:buNone/>
              <a:tabLst/>
              <a:defRPr/>
            </a:pPr>
            <a:r>
              <a:rPr kumimoji="0" lang="en-US" altLang="en-US" b="1" i="0" u="none" strike="noStrike" kern="0" cap="none" spc="0" normalizeH="0" baseline="0" noProof="0" dirty="0">
                <a:ln>
                  <a:noFill/>
                </a:ln>
                <a:effectLst/>
                <a:uLnTx/>
                <a:uFillTx/>
                <a:latin typeface="Arial" panose="020B0604020202020204" pitchFamily="34" charset="0"/>
                <a:cs typeface="Arial" panose="020B0604020202020204" pitchFamily="34" charset="0"/>
              </a:rPr>
              <a:t> </a:t>
            </a:r>
            <a:r>
              <a:rPr lang="en-US" altLang="en-US" b="1" kern="0" dirty="0">
                <a:latin typeface="Arial" panose="020B0604020202020204" pitchFamily="34" charset="0"/>
                <a:cs typeface="Arial" panose="020B0604020202020204" pitchFamily="34" charset="0"/>
              </a:rPr>
              <a:t>APIP LEVEL 3 -- PPBR -- PIBR</a:t>
            </a:r>
            <a:endParaRPr kumimoji="0" lang="en-US" altLang="en-US" sz="1050" b="0" i="1"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cxnSp>
        <p:nvCxnSpPr>
          <p:cNvPr id="22" name="Connector: Elbow 21">
            <a:extLst>
              <a:ext uri="{FF2B5EF4-FFF2-40B4-BE49-F238E27FC236}">
                <a16:creationId xmlns:a16="http://schemas.microsoft.com/office/drawing/2014/main" id="{B91EDDC9-41E7-416D-A3E1-22951FB5A75A}"/>
              </a:ext>
            </a:extLst>
          </p:cNvPr>
          <p:cNvCxnSpPr/>
          <p:nvPr/>
        </p:nvCxnSpPr>
        <p:spPr>
          <a:xfrm rot="5400000" flipH="1" flipV="1">
            <a:off x="6768463" y="2504817"/>
            <a:ext cx="3160596" cy="4675496"/>
          </a:xfrm>
          <a:prstGeom prst="bentConnector3">
            <a:avLst>
              <a:gd name="adj1" fmla="val -8946"/>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5180CB95-23C4-4C8D-82D6-7A7377D16CCB}"/>
              </a:ext>
            </a:extLst>
          </p:cNvPr>
          <p:cNvCxnSpPr>
            <a:cxnSpLocks/>
            <a:stCxn id="7" idx="2"/>
            <a:endCxn id="9" idx="2"/>
          </p:cNvCxnSpPr>
          <p:nvPr/>
        </p:nvCxnSpPr>
        <p:spPr>
          <a:xfrm rot="5400000" flipH="1">
            <a:off x="2262260" y="2607177"/>
            <a:ext cx="3119652" cy="4511718"/>
          </a:xfrm>
          <a:prstGeom prst="bentConnector3">
            <a:avLst>
              <a:gd name="adj1" fmla="val -9063"/>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30F89169-30DB-4E7D-8EF2-157B5A70A4E9}"/>
              </a:ext>
            </a:extLst>
          </p:cNvPr>
          <p:cNvCxnSpPr>
            <a:cxnSpLocks/>
            <a:stCxn id="3" idx="1"/>
            <a:endCxn id="9" idx="0"/>
          </p:cNvCxnSpPr>
          <p:nvPr/>
        </p:nvCxnSpPr>
        <p:spPr>
          <a:xfrm rot="10800000" flipV="1">
            <a:off x="1566228" y="1906387"/>
            <a:ext cx="3387373" cy="648471"/>
          </a:xfrm>
          <a:prstGeom prst="bentConnector2">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37">
            <a:extLst>
              <a:ext uri="{FF2B5EF4-FFF2-40B4-BE49-F238E27FC236}">
                <a16:creationId xmlns:a16="http://schemas.microsoft.com/office/drawing/2014/main" id="{C4EB6A8D-ED81-43DE-B814-FB56617FAD02}"/>
              </a:ext>
            </a:extLst>
          </p:cNvPr>
          <p:cNvCxnSpPr>
            <a:cxnSpLocks/>
            <a:endCxn id="11" idx="0"/>
          </p:cNvCxnSpPr>
          <p:nvPr/>
        </p:nvCxnSpPr>
        <p:spPr>
          <a:xfrm>
            <a:off x="7123592" y="2060831"/>
            <a:ext cx="3629848" cy="453084"/>
          </a:xfrm>
          <a:prstGeom prst="bentConnector2">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C8D62E2-836E-4F2F-88A9-CA11D1B4DC34}"/>
              </a:ext>
            </a:extLst>
          </p:cNvPr>
          <p:cNvCxnSpPr/>
          <p:nvPr/>
        </p:nvCxnSpPr>
        <p:spPr>
          <a:xfrm>
            <a:off x="6011014" y="2243485"/>
            <a:ext cx="0" cy="270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55C79416-D16B-424E-A889-3FB6DD54D6B0}"/>
              </a:ext>
            </a:extLst>
          </p:cNvPr>
          <p:cNvSpPr/>
          <p:nvPr/>
        </p:nvSpPr>
        <p:spPr>
          <a:xfrm>
            <a:off x="4942797" y="586918"/>
            <a:ext cx="2169994" cy="74835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1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Menilai</a:t>
            </a:r>
            <a:r>
              <a:rPr kumimoji="0" lang="en-ID"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ID" sz="1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Kematangan</a:t>
            </a:r>
            <a:r>
              <a:rPr kumimoji="0" lang="en-ID" sz="1200" b="1"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MR</a:t>
            </a:r>
            <a:endParaRPr kumimoji="0" lang="en-ID"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30" name="Straight Arrow Connector 29">
            <a:extLst>
              <a:ext uri="{FF2B5EF4-FFF2-40B4-BE49-F238E27FC236}">
                <a16:creationId xmlns:a16="http://schemas.microsoft.com/office/drawing/2014/main" id="{482AEFDB-2D77-4BA6-9FA6-7453CA1E026A}"/>
              </a:ext>
            </a:extLst>
          </p:cNvPr>
          <p:cNvCxnSpPr>
            <a:cxnSpLocks/>
            <a:stCxn id="29" idx="2"/>
            <a:endCxn id="3" idx="0"/>
          </p:cNvCxnSpPr>
          <p:nvPr/>
        </p:nvCxnSpPr>
        <p:spPr>
          <a:xfrm>
            <a:off x="6027795" y="1335270"/>
            <a:ext cx="10802" cy="1616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56">
            <a:extLst>
              <a:ext uri="{FF2B5EF4-FFF2-40B4-BE49-F238E27FC236}">
                <a16:creationId xmlns:a16="http://schemas.microsoft.com/office/drawing/2014/main" id="{92AE4E36-3E43-4404-B9A7-713D47A35433}"/>
              </a:ext>
            </a:extLst>
          </p:cNvPr>
          <p:cNvCxnSpPr>
            <a:cxnSpLocks/>
            <a:stCxn id="7" idx="3"/>
            <a:endCxn id="29" idx="3"/>
          </p:cNvCxnSpPr>
          <p:nvPr/>
        </p:nvCxnSpPr>
        <p:spPr>
          <a:xfrm flipH="1" flipV="1">
            <a:off x="7112791" y="961094"/>
            <a:ext cx="50151" cy="5106473"/>
          </a:xfrm>
          <a:prstGeom prst="bentConnector3">
            <a:avLst>
              <a:gd name="adj1" fmla="val -455823"/>
            </a:avLst>
          </a:prstGeom>
          <a:ln w="28575">
            <a:tailEnd type="triangle"/>
          </a:ln>
        </p:spPr>
        <p:style>
          <a:lnRef idx="1">
            <a:schemeClr val="accent1"/>
          </a:lnRef>
          <a:fillRef idx="0">
            <a:schemeClr val="accent1"/>
          </a:fillRef>
          <a:effectRef idx="0">
            <a:schemeClr val="accent1"/>
          </a:effectRef>
          <a:fontRef idx="minor">
            <a:schemeClr val="tx1"/>
          </a:fontRef>
        </p:style>
      </p:cxnSp>
      <p:graphicFrame>
        <p:nvGraphicFramePr>
          <p:cNvPr id="32" name="Diagram 31">
            <a:extLst>
              <a:ext uri="{FF2B5EF4-FFF2-40B4-BE49-F238E27FC236}">
                <a16:creationId xmlns:a16="http://schemas.microsoft.com/office/drawing/2014/main" id="{0A40C7DB-E183-4D3D-97CD-D83A6FA8E1F5}"/>
              </a:ext>
            </a:extLst>
          </p:cNvPr>
          <p:cNvGraphicFramePr/>
          <p:nvPr>
            <p:extLst>
              <p:ext uri="{D42A27DB-BD31-4B8C-83A1-F6EECF244321}">
                <p14:modId xmlns:p14="http://schemas.microsoft.com/office/powerpoint/2010/main" val="1253628438"/>
              </p:ext>
            </p:extLst>
          </p:nvPr>
        </p:nvGraphicFramePr>
        <p:xfrm>
          <a:off x="1944806" y="4687888"/>
          <a:ext cx="2169994" cy="1103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3" name="Arrow: Bent 32">
            <a:extLst>
              <a:ext uri="{FF2B5EF4-FFF2-40B4-BE49-F238E27FC236}">
                <a16:creationId xmlns:a16="http://schemas.microsoft.com/office/drawing/2014/main" id="{C51BA959-8DBB-4906-9270-E76FA8B16CE4}"/>
              </a:ext>
            </a:extLst>
          </p:cNvPr>
          <p:cNvSpPr/>
          <p:nvPr/>
        </p:nvSpPr>
        <p:spPr>
          <a:xfrm rot="10800000">
            <a:off x="4163798" y="4467814"/>
            <a:ext cx="733620" cy="560084"/>
          </a:xfrm>
          <a:prstGeom prst="ben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d-ID"/>
          </a:p>
        </p:txBody>
      </p:sp>
      <p:graphicFrame>
        <p:nvGraphicFramePr>
          <p:cNvPr id="34" name="Diagram 33">
            <a:extLst>
              <a:ext uri="{FF2B5EF4-FFF2-40B4-BE49-F238E27FC236}">
                <a16:creationId xmlns:a16="http://schemas.microsoft.com/office/drawing/2014/main" id="{1D1CC99C-4F22-4356-AF75-9CDA895D6249}"/>
              </a:ext>
            </a:extLst>
          </p:cNvPr>
          <p:cNvGraphicFramePr/>
          <p:nvPr>
            <p:extLst>
              <p:ext uri="{D42A27DB-BD31-4B8C-83A1-F6EECF244321}">
                <p14:modId xmlns:p14="http://schemas.microsoft.com/office/powerpoint/2010/main" val="1564573822"/>
              </p:ext>
            </p:extLst>
          </p:nvPr>
        </p:nvGraphicFramePr>
        <p:xfrm>
          <a:off x="8246667" y="4648200"/>
          <a:ext cx="2725429" cy="18462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5" name="Arrow: Bent 34">
            <a:extLst>
              <a:ext uri="{FF2B5EF4-FFF2-40B4-BE49-F238E27FC236}">
                <a16:creationId xmlns:a16="http://schemas.microsoft.com/office/drawing/2014/main" id="{5C4869C9-1B46-4098-9F0E-D660D919B5DD}"/>
              </a:ext>
            </a:extLst>
          </p:cNvPr>
          <p:cNvSpPr/>
          <p:nvPr/>
        </p:nvSpPr>
        <p:spPr>
          <a:xfrm flipV="1">
            <a:off x="7467600" y="4495800"/>
            <a:ext cx="725740" cy="651231"/>
          </a:xfrm>
          <a:prstGeom prst="bentArrow">
            <a:avLst>
              <a:gd name="adj1" fmla="val 18268"/>
              <a:gd name="adj2" fmla="val 36407"/>
              <a:gd name="adj3" fmla="val 20098"/>
              <a:gd name="adj4" fmla="val 27809"/>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d-ID"/>
          </a:p>
        </p:txBody>
      </p:sp>
      <p:cxnSp>
        <p:nvCxnSpPr>
          <p:cNvPr id="100" name="Straight Arrow Connector 99">
            <a:extLst>
              <a:ext uri="{FF2B5EF4-FFF2-40B4-BE49-F238E27FC236}">
                <a16:creationId xmlns:a16="http://schemas.microsoft.com/office/drawing/2014/main" id="{B2CD4FCB-A06A-4968-82F8-E738A7476446}"/>
              </a:ext>
            </a:extLst>
          </p:cNvPr>
          <p:cNvCxnSpPr>
            <a:cxnSpLocks/>
          </p:cNvCxnSpPr>
          <p:nvPr/>
        </p:nvCxnSpPr>
        <p:spPr>
          <a:xfrm flipH="1">
            <a:off x="6009743" y="3262267"/>
            <a:ext cx="10066" cy="276320"/>
          </a:xfrm>
          <a:prstGeom prst="straightConnector1">
            <a:avLst/>
          </a:prstGeom>
          <a:ln w="28575">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C99F6A80-537C-432A-A4A5-3A5A84502206}"/>
              </a:ext>
            </a:extLst>
          </p:cNvPr>
          <p:cNvCxnSpPr/>
          <p:nvPr/>
        </p:nvCxnSpPr>
        <p:spPr>
          <a:xfrm>
            <a:off x="6076674" y="4334302"/>
            <a:ext cx="0" cy="341194"/>
          </a:xfrm>
          <a:prstGeom prst="straightConnector1">
            <a:avLst/>
          </a:prstGeom>
          <a:ln w="28575">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12420F00-6821-4293-BF70-0D31EE7EAF85}"/>
              </a:ext>
            </a:extLst>
          </p:cNvPr>
          <p:cNvCxnSpPr>
            <a:cxnSpLocks/>
          </p:cNvCxnSpPr>
          <p:nvPr/>
        </p:nvCxnSpPr>
        <p:spPr>
          <a:xfrm>
            <a:off x="6076674" y="5450244"/>
            <a:ext cx="0" cy="207890"/>
          </a:xfrm>
          <a:prstGeom prst="straightConnector1">
            <a:avLst/>
          </a:prstGeom>
          <a:ln w="28575">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F90BDC68-1061-419F-B8E6-B688BC4DA4E2}"/>
              </a:ext>
            </a:extLst>
          </p:cNvPr>
          <p:cNvCxnSpPr>
            <a:cxnSpLocks/>
          </p:cNvCxnSpPr>
          <p:nvPr/>
        </p:nvCxnSpPr>
        <p:spPr>
          <a:xfrm flipV="1">
            <a:off x="2357663" y="2923348"/>
            <a:ext cx="366213" cy="5687"/>
          </a:xfrm>
          <a:prstGeom prst="straightConnector1">
            <a:avLst/>
          </a:prstGeom>
          <a:ln w="28575">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550BBC5A-1103-4548-B381-4D614E4B1548}"/>
              </a:ext>
            </a:extLst>
          </p:cNvPr>
          <p:cNvCxnSpPr/>
          <p:nvPr/>
        </p:nvCxnSpPr>
        <p:spPr>
          <a:xfrm flipV="1">
            <a:off x="4529933" y="2884678"/>
            <a:ext cx="366213" cy="5687"/>
          </a:xfrm>
          <a:prstGeom prst="straightConnector1">
            <a:avLst/>
          </a:prstGeom>
          <a:ln w="28575">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5" name="Connector: Elbow 104">
            <a:extLst>
              <a:ext uri="{FF2B5EF4-FFF2-40B4-BE49-F238E27FC236}">
                <a16:creationId xmlns:a16="http://schemas.microsoft.com/office/drawing/2014/main" id="{D4FA89F7-875B-499C-83CC-8D6034EBF256}"/>
              </a:ext>
            </a:extLst>
          </p:cNvPr>
          <p:cNvCxnSpPr>
            <a:cxnSpLocks/>
          </p:cNvCxnSpPr>
          <p:nvPr/>
        </p:nvCxnSpPr>
        <p:spPr>
          <a:xfrm rot="5400000" flipH="1">
            <a:off x="2260988" y="2607177"/>
            <a:ext cx="3119652" cy="4511718"/>
          </a:xfrm>
          <a:prstGeom prst="bentConnector3">
            <a:avLst>
              <a:gd name="adj1" fmla="val -9063"/>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6" name="Connector: Elbow 105">
            <a:extLst>
              <a:ext uri="{FF2B5EF4-FFF2-40B4-BE49-F238E27FC236}">
                <a16:creationId xmlns:a16="http://schemas.microsoft.com/office/drawing/2014/main" id="{CD36DEA8-8BB8-41FC-8B54-B0F4F9EF6A4D}"/>
              </a:ext>
            </a:extLst>
          </p:cNvPr>
          <p:cNvCxnSpPr>
            <a:cxnSpLocks/>
          </p:cNvCxnSpPr>
          <p:nvPr/>
        </p:nvCxnSpPr>
        <p:spPr>
          <a:xfrm rot="10800000" flipV="1">
            <a:off x="1564956" y="1906387"/>
            <a:ext cx="3387373" cy="648471"/>
          </a:xfrm>
          <a:prstGeom prst="bentConnector2">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5963A510-949E-4601-BD2B-49A4E20EC30E}"/>
              </a:ext>
            </a:extLst>
          </p:cNvPr>
          <p:cNvCxnSpPr/>
          <p:nvPr/>
        </p:nvCxnSpPr>
        <p:spPr>
          <a:xfrm>
            <a:off x="6009742" y="2243485"/>
            <a:ext cx="0" cy="27043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DF4905F1-91E6-4F0A-ABC8-B3573E3F96EA}"/>
              </a:ext>
            </a:extLst>
          </p:cNvPr>
          <p:cNvCxnSpPr>
            <a:cxnSpLocks/>
          </p:cNvCxnSpPr>
          <p:nvPr/>
        </p:nvCxnSpPr>
        <p:spPr>
          <a:xfrm>
            <a:off x="6026523" y="1335270"/>
            <a:ext cx="10802" cy="1616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1669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9D6310-2519-47CA-8332-886AAF4321AF}"/>
              </a:ext>
            </a:extLst>
          </p:cNvPr>
          <p:cNvSpPr/>
          <p:nvPr/>
        </p:nvSpPr>
        <p:spPr>
          <a:xfrm>
            <a:off x="0" y="0"/>
            <a:ext cx="12192000" cy="6858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2133600" y="1295400"/>
            <a:ext cx="8077200" cy="4267200"/>
          </a:xfr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br>
              <a:rPr lang="en-US" sz="3600" dirty="0">
                <a:latin typeface="Gill Sans Ultra Bold Condensed" panose="020B0A06020104020203" pitchFamily="34" charset="0"/>
              </a:rPr>
            </a:br>
            <a:br>
              <a:rPr lang="en-US" sz="3600" dirty="0">
                <a:latin typeface="Gill Sans Ultra Bold Condensed" panose="020B0A06020104020203" pitchFamily="34" charset="0"/>
              </a:rPr>
            </a:br>
            <a:br>
              <a:rPr lang="en-US" sz="3600" dirty="0">
                <a:latin typeface="Gill Sans Ultra Bold Condensed" panose="020B0A06020104020203" pitchFamily="34" charset="0"/>
              </a:rPr>
            </a:br>
            <a:br>
              <a:rPr lang="en-US" sz="3600" dirty="0">
                <a:latin typeface="Gill Sans Ultra Bold Condensed" panose="020B0A06020104020203" pitchFamily="34" charset="0"/>
              </a:rPr>
            </a:br>
            <a:br>
              <a:rPr lang="en-US" sz="3600" dirty="0">
                <a:latin typeface="Gill Sans Ultra Bold Condensed" panose="020B0A06020104020203" pitchFamily="34" charset="0"/>
              </a:rPr>
            </a:br>
            <a:r>
              <a:rPr lang="en-US" sz="3600" dirty="0">
                <a:latin typeface="Gill Sans Ultra Bold Condensed" panose="020B0A06020104020203" pitchFamily="34" charset="0"/>
              </a:rPr>
              <a:t>    </a:t>
            </a:r>
            <a:r>
              <a:rPr lang="en-US" sz="4400" dirty="0" err="1">
                <a:solidFill>
                  <a:srgbClr val="000066"/>
                </a:solidFill>
                <a:latin typeface="Forte" panose="03060902040502070203" pitchFamily="66" charset="0"/>
              </a:rPr>
              <a:t>Terima</a:t>
            </a:r>
            <a:r>
              <a:rPr lang="en-US" sz="4400" dirty="0">
                <a:solidFill>
                  <a:srgbClr val="000066"/>
                </a:solidFill>
                <a:latin typeface="Forte" panose="03060902040502070203" pitchFamily="66" charset="0"/>
              </a:rPr>
              <a:t> </a:t>
            </a:r>
            <a:r>
              <a:rPr lang="en-US" sz="4400" dirty="0" err="1">
                <a:solidFill>
                  <a:srgbClr val="000066"/>
                </a:solidFill>
                <a:latin typeface="Forte" panose="03060902040502070203" pitchFamily="66" charset="0"/>
              </a:rPr>
              <a:t>kasih</a:t>
            </a:r>
            <a:br>
              <a:rPr lang="en-US" sz="3600" dirty="0">
                <a:solidFill>
                  <a:srgbClr val="000066"/>
                </a:solidFill>
                <a:latin typeface="Gill Sans Ultra Bold Condensed" panose="020B0A06020104020203" pitchFamily="34" charset="0"/>
              </a:rPr>
            </a:br>
            <a:br>
              <a:rPr lang="en-US" sz="3600" dirty="0">
                <a:solidFill>
                  <a:srgbClr val="000066"/>
                </a:solidFill>
                <a:latin typeface="Gill Sans Ultra Bold Condensed" panose="020B0A06020104020203" pitchFamily="34" charset="0"/>
              </a:rPr>
            </a:br>
            <a:br>
              <a:rPr lang="en-US" sz="3600" dirty="0">
                <a:latin typeface="Gill Sans Ultra Bold Condensed" panose="020B0A06020104020203" pitchFamily="34" charset="0"/>
              </a:rPr>
            </a:br>
            <a:br>
              <a:rPr lang="en-US" sz="3600" dirty="0">
                <a:latin typeface="Gill Sans Ultra Bold Condensed" panose="020B0A06020104020203" pitchFamily="34" charset="0"/>
              </a:rPr>
            </a:br>
            <a:endParaRPr lang="id-ID" sz="3600" dirty="0">
              <a:latin typeface="Gill Sans Ultra Bold Condensed" panose="020B0A06020104020203" pitchFamily="34" charset="0"/>
            </a:endParaRPr>
          </a:p>
        </p:txBody>
      </p:sp>
      <p:graphicFrame>
        <p:nvGraphicFramePr>
          <p:cNvPr id="4" name="Diagram 3"/>
          <p:cNvGraphicFramePr/>
          <p:nvPr>
            <p:extLst>
              <p:ext uri="{D42A27DB-BD31-4B8C-83A1-F6EECF244321}">
                <p14:modId xmlns:p14="http://schemas.microsoft.com/office/powerpoint/2010/main" val="1813753250"/>
              </p:ext>
            </p:extLst>
          </p:nvPr>
        </p:nvGraphicFramePr>
        <p:xfrm>
          <a:off x="4572000" y="2286000"/>
          <a:ext cx="57912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000E5A90-295F-4792-AD52-E9038204EA0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72578" y="1013954"/>
            <a:ext cx="2171643" cy="776746"/>
          </a:xfrm>
          <a:prstGeom prst="rect">
            <a:avLst/>
          </a:prstGeom>
        </p:spPr>
      </p:pic>
      <p:sp>
        <p:nvSpPr>
          <p:cNvPr id="3" name="Rectangle 2">
            <a:extLst>
              <a:ext uri="{FF2B5EF4-FFF2-40B4-BE49-F238E27FC236}">
                <a16:creationId xmlns:a16="http://schemas.microsoft.com/office/drawing/2014/main" id="{B68DB057-630C-40F0-B158-B382E1529E29}"/>
              </a:ext>
            </a:extLst>
          </p:cNvPr>
          <p:cNvSpPr/>
          <p:nvPr/>
        </p:nvSpPr>
        <p:spPr>
          <a:xfrm>
            <a:off x="8610600" y="762000"/>
            <a:ext cx="2895600" cy="14478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1" nodeType="withEffect">
                                  <p:stCondLst>
                                    <p:cond delay="0"/>
                                  </p:stCondLst>
                                  <p:endCondLst>
                                    <p:cond evt="onNext" delay="0">
                                      <p:tgtEl>
                                        <p:sldTgt/>
                                      </p:tgtEl>
                                    </p:cond>
                                  </p:endCondLst>
                                  <p:childTnLst>
                                    <p:animRot by="-21600000">
                                      <p:cBhvr>
                                        <p:cTn id="6" dur="2000" fill="hold"/>
                                        <p:tgtEl>
                                          <p:spTgt spid="4">
                                            <p:graphicEl>
                                              <a:dgm id="{C15C6C73-0713-4AE7-AA27-2BCE883A8C75}"/>
                                            </p:graphicEl>
                                          </p:spTgt>
                                        </p:tgtEl>
                                        <p:attrNameLst>
                                          <p:attrName>r</p:attrName>
                                        </p:attrNameLst>
                                      </p:cBhvr>
                                    </p:animRot>
                                  </p:childTnLst>
                                </p:cTn>
                              </p:par>
                              <p:par>
                                <p:cTn id="7" presetID="8" presetClass="emph" presetSubtype="0" repeatCount="indefinite" fill="hold" grpId="1" nodeType="withEffect">
                                  <p:stCondLst>
                                    <p:cond delay="0"/>
                                  </p:stCondLst>
                                  <p:endCondLst>
                                    <p:cond evt="onNext" delay="0">
                                      <p:tgtEl>
                                        <p:sldTgt/>
                                      </p:tgtEl>
                                    </p:cond>
                                  </p:endCondLst>
                                  <p:childTnLst>
                                    <p:animRot by="-21600000">
                                      <p:cBhvr>
                                        <p:cTn id="8" dur="2000" fill="hold"/>
                                        <p:tgtEl>
                                          <p:spTgt spid="4">
                                            <p:graphicEl>
                                              <a:dgm id="{0A7AA704-92B9-478A-91AE-AA3BEEDC347E}"/>
                                            </p:graphicEl>
                                          </p:spTgt>
                                        </p:tgtEl>
                                        <p:attrNameLst>
                                          <p:attrName>r</p:attrName>
                                        </p:attrNameLst>
                                      </p:cBhvr>
                                    </p:animRot>
                                  </p:childTnLst>
                                </p:cTn>
                              </p:par>
                              <p:par>
                                <p:cTn id="9" presetID="8" presetClass="emph" presetSubtype="0" repeatCount="indefinite" fill="hold" grpId="1" nodeType="withEffect">
                                  <p:stCondLst>
                                    <p:cond delay="0"/>
                                  </p:stCondLst>
                                  <p:endCondLst>
                                    <p:cond evt="onNext" delay="0">
                                      <p:tgtEl>
                                        <p:sldTgt/>
                                      </p:tgtEl>
                                    </p:cond>
                                  </p:endCondLst>
                                  <p:childTnLst>
                                    <p:animRot by="21600000">
                                      <p:cBhvr>
                                        <p:cTn id="10" dur="2000" fill="hold"/>
                                        <p:tgtEl>
                                          <p:spTgt spid="4">
                                            <p:graphicEl>
                                              <a:dgm id="{178FBA8C-7ED6-443C-A83D-4D5AC81FD605}"/>
                                            </p:graphicEl>
                                          </p:spTgt>
                                        </p:tgtEl>
                                        <p:attrNameLst>
                                          <p:attrName>r</p:attrName>
                                        </p:attrNameLst>
                                      </p:cBhvr>
                                    </p:animRot>
                                  </p:childTnLst>
                                </p:cTn>
                              </p:par>
                              <p:par>
                                <p:cTn id="11" presetID="8" presetClass="emph" presetSubtype="0" repeatCount="indefinite" fill="hold" grpId="1" nodeType="withEffect">
                                  <p:stCondLst>
                                    <p:cond delay="0"/>
                                  </p:stCondLst>
                                  <p:endCondLst>
                                    <p:cond evt="onNext" delay="0">
                                      <p:tgtEl>
                                        <p:sldTgt/>
                                      </p:tgtEl>
                                    </p:cond>
                                  </p:endCondLst>
                                  <p:childTnLst>
                                    <p:animRot by="-21600000">
                                      <p:cBhvr>
                                        <p:cTn id="12" dur="2000" fill="hold"/>
                                        <p:tgtEl>
                                          <p:spTgt spid="4">
                                            <p:graphicEl>
                                              <a:dgm id="{150D5B65-0D2A-4826-83D7-A3F2CF434165}"/>
                                            </p:graphicEl>
                                          </p:spTgt>
                                        </p:tgtEl>
                                        <p:attrNameLst>
                                          <p:attrName>r</p:attrName>
                                        </p:attrNameLst>
                                      </p:cBhvr>
                                    </p:animRot>
                                  </p:childTnLst>
                                </p:cTn>
                              </p:par>
                              <p:par>
                                <p:cTn id="13" presetID="8" presetClass="emph" presetSubtype="0" repeatCount="indefinite" fill="hold" grpId="1" nodeType="withEffect">
                                  <p:stCondLst>
                                    <p:cond delay="0"/>
                                  </p:stCondLst>
                                  <p:endCondLst>
                                    <p:cond evt="onNext" delay="0">
                                      <p:tgtEl>
                                        <p:sldTgt/>
                                      </p:tgtEl>
                                    </p:cond>
                                  </p:endCondLst>
                                  <p:childTnLst>
                                    <p:animRot by="-21600000">
                                      <p:cBhvr>
                                        <p:cTn id="14" dur="2000" fill="hold"/>
                                        <p:tgtEl>
                                          <p:spTgt spid="4">
                                            <p:graphicEl>
                                              <a:dgm id="{EDEA7ABC-2024-45D5-9F43-EF7CB0AB8D12}"/>
                                            </p:graphicEl>
                                          </p:spTgt>
                                        </p:tgtEl>
                                        <p:attrNameLst>
                                          <p:attrName>r</p:attrName>
                                        </p:attrNameLst>
                                      </p:cBhvr>
                                    </p:animRot>
                                  </p:childTnLst>
                                </p:cTn>
                              </p:par>
                              <p:par>
                                <p:cTn id="15" presetID="8" presetClass="emph" presetSubtype="0" repeatCount="indefinite" fill="hold" grpId="1" nodeType="withEffect">
                                  <p:stCondLst>
                                    <p:cond delay="0"/>
                                  </p:stCondLst>
                                  <p:endCondLst>
                                    <p:cond evt="onNext" delay="0">
                                      <p:tgtEl>
                                        <p:sldTgt/>
                                      </p:tgtEl>
                                    </p:cond>
                                  </p:endCondLst>
                                  <p:childTnLst>
                                    <p:animRot by="-21600000">
                                      <p:cBhvr>
                                        <p:cTn id="16" dur="2000" fill="hold"/>
                                        <p:tgtEl>
                                          <p:spTgt spid="4">
                                            <p:graphicEl>
                                              <a:dgm id="{F6FB8EAC-011B-4EDA-A85F-2ADC5404433C}"/>
                                            </p:graphic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1" uiExpand="1">
        <p:bldSub>
          <a:bldDgm bld="lvlAtOnc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C1CBBD4-C1A9-45CA-83B1-1E171961FDB4}"/>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67808-2C79-4D0A-ABB1-492E896C7718}"/>
              </a:ext>
            </a:extLst>
          </p:cNvPr>
          <p:cNvSpPr>
            <a:spLocks noGrp="1"/>
          </p:cNvSpPr>
          <p:nvPr>
            <p:ph type="title"/>
          </p:nvPr>
        </p:nvSpPr>
        <p:spPr>
          <a:xfrm>
            <a:off x="0" y="441325"/>
            <a:ext cx="12192000" cy="549275"/>
          </a:xfrm>
          <a:solidFill>
            <a:schemeClr val="accent1">
              <a:lumMod val="60000"/>
              <a:lumOff val="40000"/>
            </a:schemeClr>
          </a:solidFill>
        </p:spPr>
        <p:txBody>
          <a:bodyPr>
            <a:noAutofit/>
          </a:bodyPr>
          <a:lstStyle/>
          <a:p>
            <a:pPr algn="ctr"/>
            <a:r>
              <a:rPr lang="en-US" sz="1800" dirty="0">
                <a:latin typeface="Impact" panose="020B0806030902050204" pitchFamily="34" charset="0"/>
              </a:rPr>
              <a:t>APIP – IACM – KAPABILITAS APIP</a:t>
            </a:r>
          </a:p>
        </p:txBody>
      </p:sp>
      <p:graphicFrame>
        <p:nvGraphicFramePr>
          <p:cNvPr id="4" name="Content Placeholder 3">
            <a:extLst>
              <a:ext uri="{FF2B5EF4-FFF2-40B4-BE49-F238E27FC236}">
                <a16:creationId xmlns:a16="http://schemas.microsoft.com/office/drawing/2014/main" id="{3D0FA72B-D6CE-4CD5-BF17-CA48421866C3}"/>
              </a:ext>
            </a:extLst>
          </p:cNvPr>
          <p:cNvGraphicFramePr>
            <a:graphicFrameLocks noGrp="1"/>
          </p:cNvGraphicFramePr>
          <p:nvPr>
            <p:ph idx="1"/>
            <p:extLst>
              <p:ext uri="{D42A27DB-BD31-4B8C-83A1-F6EECF244321}">
                <p14:modId xmlns:p14="http://schemas.microsoft.com/office/powerpoint/2010/main" val="3629292810"/>
              </p:ext>
            </p:extLst>
          </p:nvPr>
        </p:nvGraphicFramePr>
        <p:xfrm>
          <a:off x="76200" y="1447800"/>
          <a:ext cx="11887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descr="Office worker">
            <a:extLst>
              <a:ext uri="{FF2B5EF4-FFF2-40B4-BE49-F238E27FC236}">
                <a16:creationId xmlns:a16="http://schemas.microsoft.com/office/drawing/2014/main" id="{9551236B-47E5-49B2-A946-27269AF25FE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43100" y="1676400"/>
            <a:ext cx="800100" cy="800100"/>
          </a:xfrm>
          <a:prstGeom prst="rect">
            <a:avLst/>
          </a:prstGeom>
        </p:spPr>
      </p:pic>
      <p:pic>
        <p:nvPicPr>
          <p:cNvPr id="10" name="Graphic 9" descr="Business Growth">
            <a:extLst>
              <a:ext uri="{FF2B5EF4-FFF2-40B4-BE49-F238E27FC236}">
                <a16:creationId xmlns:a16="http://schemas.microsoft.com/office/drawing/2014/main" id="{E14FEDEC-9D64-4909-B46A-12A274FF37D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81200" y="5067300"/>
            <a:ext cx="800100" cy="800100"/>
          </a:xfrm>
          <a:prstGeom prst="rect">
            <a:avLst/>
          </a:prstGeom>
        </p:spPr>
      </p:pic>
      <p:pic>
        <p:nvPicPr>
          <p:cNvPr id="12" name="Graphic 11" descr="Lightbulb and gear">
            <a:extLst>
              <a:ext uri="{FF2B5EF4-FFF2-40B4-BE49-F238E27FC236}">
                <a16:creationId xmlns:a16="http://schemas.microsoft.com/office/drawing/2014/main" id="{E25D8205-5831-464F-A0AB-C9A4F4CB0A7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62150" y="3505200"/>
            <a:ext cx="762000" cy="762000"/>
          </a:xfrm>
          <a:prstGeom prst="rect">
            <a:avLst/>
          </a:prstGeom>
        </p:spPr>
      </p:pic>
    </p:spTree>
    <p:extLst>
      <p:ext uri="{BB962C8B-B14F-4D97-AF65-F5344CB8AC3E}">
        <p14:creationId xmlns:p14="http://schemas.microsoft.com/office/powerpoint/2010/main" val="546502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D1075-07D9-4AC0-BDE1-B7889D23866F}"/>
              </a:ext>
            </a:extLst>
          </p:cNvPr>
          <p:cNvSpPr>
            <a:spLocks noGrp="1"/>
          </p:cNvSpPr>
          <p:nvPr>
            <p:ph type="title"/>
          </p:nvPr>
        </p:nvSpPr>
        <p:spPr>
          <a:xfrm>
            <a:off x="0" y="461329"/>
            <a:ext cx="12192000" cy="762000"/>
          </a:xfrm>
          <a:solidFill>
            <a:schemeClr val="accent6">
              <a:lumMod val="20000"/>
              <a:lumOff val="80000"/>
            </a:schemeClr>
          </a:solidFill>
        </p:spPr>
        <p:txBody>
          <a:bodyPr>
            <a:normAutofit/>
          </a:bodyPr>
          <a:lstStyle/>
          <a:p>
            <a:pPr algn="ctr"/>
            <a:r>
              <a:rPr lang="en-US" sz="2400" b="1" dirty="0">
                <a:latin typeface="Berlin Sans FB" panose="020E0602020502020306" pitchFamily="34" charset="0"/>
              </a:rPr>
              <a:t>KAPABILITAS APIP DALAM KERTAS KERJA SPIP TERINTEGRASI </a:t>
            </a:r>
          </a:p>
        </p:txBody>
      </p:sp>
      <p:pic>
        <p:nvPicPr>
          <p:cNvPr id="5" name="Picture 4">
            <a:extLst>
              <a:ext uri="{FF2B5EF4-FFF2-40B4-BE49-F238E27FC236}">
                <a16:creationId xmlns:a16="http://schemas.microsoft.com/office/drawing/2014/main" id="{6CBCF445-7C07-4A8A-9CA4-5202C9F2F375}"/>
              </a:ext>
            </a:extLst>
          </p:cNvPr>
          <p:cNvPicPr>
            <a:picLocks noChangeAspect="1"/>
          </p:cNvPicPr>
          <p:nvPr/>
        </p:nvPicPr>
        <p:blipFill>
          <a:blip r:embed="rId2"/>
          <a:stretch>
            <a:fillRect/>
          </a:stretch>
        </p:blipFill>
        <p:spPr>
          <a:xfrm>
            <a:off x="4413251" y="1481612"/>
            <a:ext cx="7327899" cy="4757738"/>
          </a:xfrm>
          <a:prstGeom prst="rect">
            <a:avLst/>
          </a:prstGeom>
        </p:spPr>
      </p:pic>
      <p:sp>
        <p:nvSpPr>
          <p:cNvPr id="6" name="Rectangles 44">
            <a:extLst>
              <a:ext uri="{FF2B5EF4-FFF2-40B4-BE49-F238E27FC236}">
                <a16:creationId xmlns:a16="http://schemas.microsoft.com/office/drawing/2014/main" id="{BFA82C1E-CAF4-4675-8673-DE782EDA8E4C}"/>
              </a:ext>
            </a:extLst>
          </p:cNvPr>
          <p:cNvSpPr/>
          <p:nvPr/>
        </p:nvSpPr>
        <p:spPr>
          <a:xfrm>
            <a:off x="381000" y="1490661"/>
            <a:ext cx="3733801" cy="4757739"/>
          </a:xfrm>
          <a:prstGeom prst="rect">
            <a:avLst/>
          </a:prstGeom>
          <a:solidFill>
            <a:schemeClr val="accent6">
              <a:alpha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ahnschrift Condensed" panose="020B0502040204020203" pitchFamily="34" charset="0"/>
              <a:ea typeface="+mn-ea"/>
              <a:cs typeface="+mn-cs"/>
            </a:endParaRPr>
          </a:p>
        </p:txBody>
      </p:sp>
      <p:grpSp>
        <p:nvGrpSpPr>
          <p:cNvPr id="7" name="Group 6">
            <a:extLst>
              <a:ext uri="{FF2B5EF4-FFF2-40B4-BE49-F238E27FC236}">
                <a16:creationId xmlns:a16="http://schemas.microsoft.com/office/drawing/2014/main" id="{B81DB4D6-179A-45B7-9124-F57C3064D460}"/>
              </a:ext>
            </a:extLst>
          </p:cNvPr>
          <p:cNvGrpSpPr/>
          <p:nvPr/>
        </p:nvGrpSpPr>
        <p:grpSpPr>
          <a:xfrm>
            <a:off x="908686" y="2438716"/>
            <a:ext cx="2780030" cy="3458210"/>
            <a:chOff x="7587" y="3591"/>
            <a:chExt cx="4378" cy="5446"/>
          </a:xfrm>
        </p:grpSpPr>
        <p:sp>
          <p:nvSpPr>
            <p:cNvPr id="8" name="Rectangles 3">
              <a:extLst>
                <a:ext uri="{FF2B5EF4-FFF2-40B4-BE49-F238E27FC236}">
                  <a16:creationId xmlns:a16="http://schemas.microsoft.com/office/drawing/2014/main" id="{1A1FCF7A-4D15-4F7D-9E41-0F30DADF2187}"/>
                </a:ext>
              </a:extLst>
            </p:cNvPr>
            <p:cNvSpPr/>
            <p:nvPr/>
          </p:nvSpPr>
          <p:spPr>
            <a:xfrm>
              <a:off x="7587" y="8057"/>
              <a:ext cx="4378" cy="9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Bahnschrift Condensed" panose="020B0502040204020203" pitchFamily="34" charset="0"/>
                  <a:ea typeface="+mn-ea"/>
                  <a:cs typeface="Barlow Regular" panose="00000800000000000000" charset="0"/>
                </a:rPr>
                <a:t>Pemantauan</a:t>
              </a:r>
            </a:p>
          </p:txBody>
        </p:sp>
        <p:sp>
          <p:nvSpPr>
            <p:cNvPr id="9" name="Rectangles 4">
              <a:extLst>
                <a:ext uri="{FF2B5EF4-FFF2-40B4-BE49-F238E27FC236}">
                  <a16:creationId xmlns:a16="http://schemas.microsoft.com/office/drawing/2014/main" id="{1D5CD3DB-1012-4D32-8EA8-8460DBCBC648}"/>
                </a:ext>
              </a:extLst>
            </p:cNvPr>
            <p:cNvSpPr/>
            <p:nvPr/>
          </p:nvSpPr>
          <p:spPr>
            <a:xfrm>
              <a:off x="7587" y="6944"/>
              <a:ext cx="4378" cy="9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Bahnschrift Condensed" panose="020B0502040204020203" pitchFamily="34" charset="0"/>
                  <a:ea typeface="+mn-ea"/>
                  <a:cs typeface="Barlow Regular" panose="00000800000000000000" charset="0"/>
                </a:rPr>
                <a:t>Informasi dan Komunikasi</a:t>
              </a:r>
            </a:p>
          </p:txBody>
        </p:sp>
        <p:sp>
          <p:nvSpPr>
            <p:cNvPr id="10" name="Rectangles 5">
              <a:extLst>
                <a:ext uri="{FF2B5EF4-FFF2-40B4-BE49-F238E27FC236}">
                  <a16:creationId xmlns:a16="http://schemas.microsoft.com/office/drawing/2014/main" id="{8732B9A9-E6FB-4996-A575-5B7927535519}"/>
                </a:ext>
              </a:extLst>
            </p:cNvPr>
            <p:cNvSpPr/>
            <p:nvPr/>
          </p:nvSpPr>
          <p:spPr>
            <a:xfrm>
              <a:off x="7587" y="5830"/>
              <a:ext cx="4378" cy="9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Bahnschrift Condensed" panose="020B0502040204020203" pitchFamily="34" charset="0"/>
                  <a:ea typeface="+mn-ea"/>
                  <a:cs typeface="Barlow Regular" panose="00000800000000000000" charset="0"/>
                </a:rPr>
                <a:t>Kegiatan Pengendalian</a:t>
              </a:r>
            </a:p>
          </p:txBody>
        </p:sp>
        <p:sp>
          <p:nvSpPr>
            <p:cNvPr id="11" name="Rectangles 6">
              <a:extLst>
                <a:ext uri="{FF2B5EF4-FFF2-40B4-BE49-F238E27FC236}">
                  <a16:creationId xmlns:a16="http://schemas.microsoft.com/office/drawing/2014/main" id="{F0C71D03-C01D-4A8F-81D3-5A96DFEB5C7A}"/>
                </a:ext>
              </a:extLst>
            </p:cNvPr>
            <p:cNvSpPr/>
            <p:nvPr/>
          </p:nvSpPr>
          <p:spPr>
            <a:xfrm>
              <a:off x="7587" y="4717"/>
              <a:ext cx="4378" cy="9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Bahnschrift Condensed" panose="020B0502040204020203" pitchFamily="34" charset="0"/>
                  <a:ea typeface="+mn-ea"/>
                  <a:cs typeface="Barlow Regular" panose="00000800000000000000" charset="0"/>
                </a:rPr>
                <a:t>Penilaian Risiko</a:t>
              </a:r>
            </a:p>
          </p:txBody>
        </p:sp>
        <p:sp>
          <p:nvSpPr>
            <p:cNvPr id="12" name="Rectangles 7">
              <a:extLst>
                <a:ext uri="{FF2B5EF4-FFF2-40B4-BE49-F238E27FC236}">
                  <a16:creationId xmlns:a16="http://schemas.microsoft.com/office/drawing/2014/main" id="{BA6F5349-840A-45ED-973B-28976DFB9868}"/>
                </a:ext>
              </a:extLst>
            </p:cNvPr>
            <p:cNvSpPr/>
            <p:nvPr/>
          </p:nvSpPr>
          <p:spPr>
            <a:xfrm>
              <a:off x="7587" y="3591"/>
              <a:ext cx="4378" cy="9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Bahnschrift Condensed" panose="020B0502040204020203" pitchFamily="34" charset="0"/>
                  <a:ea typeface="+mn-ea"/>
                  <a:cs typeface="Barlow Regular" panose="00000800000000000000" charset="0"/>
                </a:rPr>
                <a:t>Lingkungan</a:t>
              </a:r>
              <a:r>
                <a:rPr kumimoji="0" lang="en-US" sz="18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Barlow Regular" panose="00000800000000000000" charset="0"/>
                </a:rPr>
                <a:t> </a:t>
              </a:r>
              <a:r>
                <a:rPr kumimoji="0" lang="en-US" sz="1800" b="0" i="0" u="none" strike="noStrike" kern="1200" cap="none" spc="0" normalizeH="0" baseline="0" noProof="0" dirty="0" err="1">
                  <a:ln>
                    <a:noFill/>
                  </a:ln>
                  <a:solidFill>
                    <a:prstClr val="black"/>
                  </a:solidFill>
                  <a:effectLst/>
                  <a:uLnTx/>
                  <a:uFillTx/>
                  <a:latin typeface="Bahnschrift Condensed" panose="020B0502040204020203" pitchFamily="34" charset="0"/>
                  <a:ea typeface="+mn-ea"/>
                  <a:cs typeface="Barlow Regular" panose="00000800000000000000" charset="0"/>
                </a:rPr>
                <a:t>Pengendalian</a:t>
              </a:r>
              <a:endParaRPr kumimoji="0" lang="en-US" sz="18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Barlow Regular" panose="00000800000000000000" charset="0"/>
              </a:endParaRPr>
            </a:p>
          </p:txBody>
        </p:sp>
      </p:grpSp>
      <p:sp>
        <p:nvSpPr>
          <p:cNvPr id="15" name="Rectangles 22">
            <a:extLst>
              <a:ext uri="{FF2B5EF4-FFF2-40B4-BE49-F238E27FC236}">
                <a16:creationId xmlns:a16="http://schemas.microsoft.com/office/drawing/2014/main" id="{1304F75F-2962-4577-9D9F-D69E63D7AC06}"/>
              </a:ext>
            </a:extLst>
          </p:cNvPr>
          <p:cNvSpPr/>
          <p:nvPr/>
        </p:nvSpPr>
        <p:spPr>
          <a:xfrm>
            <a:off x="540386" y="2074861"/>
            <a:ext cx="3427730" cy="394081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Bahnschrift Condensed" panose="020B0502040204020203" pitchFamily="34" charset="0"/>
              <a:ea typeface="+mn-ea"/>
              <a:cs typeface="Barlow Regular" panose="00000800000000000000" charset="0"/>
            </a:endParaRPr>
          </a:p>
        </p:txBody>
      </p:sp>
      <p:sp>
        <p:nvSpPr>
          <p:cNvPr id="16" name="Text Box 23">
            <a:extLst>
              <a:ext uri="{FF2B5EF4-FFF2-40B4-BE49-F238E27FC236}">
                <a16:creationId xmlns:a16="http://schemas.microsoft.com/office/drawing/2014/main" id="{3C4F9E0F-E1E2-41FE-BE2B-1D6368928CDC}"/>
              </a:ext>
            </a:extLst>
          </p:cNvPr>
          <p:cNvSpPr txBox="1"/>
          <p:nvPr/>
        </p:nvSpPr>
        <p:spPr>
          <a:xfrm>
            <a:off x="1114426" y="2044381"/>
            <a:ext cx="2409190" cy="3683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Bahnschrift Condensed" panose="020B0502040204020203" pitchFamily="34" charset="0"/>
                <a:ea typeface="+mn-ea"/>
                <a:cs typeface="Barlow Regular" panose="00000800000000000000" charset="0"/>
              </a:rPr>
              <a:t>Struktur</a:t>
            </a:r>
            <a:r>
              <a:rPr kumimoji="0" lang="en-US" sz="18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Barlow Regular" panose="00000800000000000000" charset="0"/>
              </a:rPr>
              <a:t> dan Proses</a:t>
            </a:r>
          </a:p>
        </p:txBody>
      </p:sp>
      <p:sp>
        <p:nvSpPr>
          <p:cNvPr id="17" name="Text Box 43">
            <a:extLst>
              <a:ext uri="{FF2B5EF4-FFF2-40B4-BE49-F238E27FC236}">
                <a16:creationId xmlns:a16="http://schemas.microsoft.com/office/drawing/2014/main" id="{DE064A19-960F-4445-8E7D-A86A100CE415}"/>
              </a:ext>
            </a:extLst>
          </p:cNvPr>
          <p:cNvSpPr txBox="1"/>
          <p:nvPr/>
        </p:nvSpPr>
        <p:spPr>
          <a:xfrm>
            <a:off x="582613" y="1578893"/>
            <a:ext cx="347281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LEMON MILK Regular" panose="00000600000000000000" charset="0"/>
              </a:rPr>
              <a:t>SISTEM PENGENDALIAN INTERN PEMERINTAH</a:t>
            </a:r>
          </a:p>
        </p:txBody>
      </p:sp>
      <p:sp>
        <p:nvSpPr>
          <p:cNvPr id="23" name="Arrow: Left 22">
            <a:extLst>
              <a:ext uri="{FF2B5EF4-FFF2-40B4-BE49-F238E27FC236}">
                <a16:creationId xmlns:a16="http://schemas.microsoft.com/office/drawing/2014/main" id="{F4DA805B-F452-4376-A993-DC62600977E6}"/>
              </a:ext>
            </a:extLst>
          </p:cNvPr>
          <p:cNvSpPr/>
          <p:nvPr/>
        </p:nvSpPr>
        <p:spPr>
          <a:xfrm rot="1726902">
            <a:off x="3632818" y="3189654"/>
            <a:ext cx="1939410" cy="265429"/>
          </a:xfrm>
          <a:prstGeom prst="lef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CEE8C40-F60A-4754-9158-AE1F1894AD1A}"/>
              </a:ext>
            </a:extLst>
          </p:cNvPr>
          <p:cNvSpPr/>
          <p:nvPr/>
        </p:nvSpPr>
        <p:spPr>
          <a:xfrm rot="19980000">
            <a:off x="615633" y="2196336"/>
            <a:ext cx="704215" cy="70421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Barlow Regular" panose="00000800000000000000" charset="0"/>
              </a:rPr>
              <a:t>PK APIP</a:t>
            </a:r>
          </a:p>
        </p:txBody>
      </p:sp>
    </p:spTree>
    <p:extLst>
      <p:ext uri="{BB962C8B-B14F-4D97-AF65-F5344CB8AC3E}">
        <p14:creationId xmlns:p14="http://schemas.microsoft.com/office/powerpoint/2010/main" val="4285996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Box 36"/>
          <p:cNvSpPr txBox="1"/>
          <p:nvPr/>
        </p:nvSpPr>
        <p:spPr>
          <a:xfrm>
            <a:off x="340237" y="-24582"/>
            <a:ext cx="11242088" cy="412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914377">
              <a:defRPr sz="2200" b="1">
                <a:solidFill>
                  <a:srgbClr val="FFFFFF"/>
                </a:solidFill>
                <a:latin typeface="Arial"/>
                <a:ea typeface="Arial"/>
                <a:cs typeface="Arial"/>
                <a:sym typeface="Arial"/>
              </a:defRPr>
            </a:lvl1pPr>
          </a:lstStyle>
          <a:p>
            <a:r>
              <a:rPr dirty="0"/>
              <a:t>HUBUNGAN KAPABILITAS APIP DENGAN SPIP TERINTEGRASI</a:t>
            </a:r>
          </a:p>
        </p:txBody>
      </p:sp>
      <p:grpSp>
        <p:nvGrpSpPr>
          <p:cNvPr id="225" name="Group 37"/>
          <p:cNvGrpSpPr/>
          <p:nvPr/>
        </p:nvGrpSpPr>
        <p:grpSpPr>
          <a:xfrm>
            <a:off x="340237" y="965295"/>
            <a:ext cx="11616983" cy="5810925"/>
            <a:chOff x="-1" y="-83310"/>
            <a:chExt cx="11616981" cy="5810924"/>
          </a:xfrm>
        </p:grpSpPr>
        <p:sp>
          <p:nvSpPr>
            <p:cNvPr id="137" name="Rectangle 38"/>
            <p:cNvSpPr/>
            <p:nvPr/>
          </p:nvSpPr>
          <p:spPr>
            <a:xfrm>
              <a:off x="25603" y="618607"/>
              <a:ext cx="8507898" cy="5109007"/>
            </a:xfrm>
            <a:prstGeom prst="rect">
              <a:avLst/>
            </a:prstGeom>
            <a:noFill/>
            <a:ln w="38100" cap="flat">
              <a:solidFill>
                <a:srgbClr val="000000"/>
              </a:solidFill>
              <a:prstDash val="dash"/>
              <a:miter lim="800000"/>
            </a:ln>
            <a:effectLst/>
          </p:spPr>
          <p:txBody>
            <a:bodyPr wrap="square" lIns="45719" tIns="45719" rIns="45719" bIns="45719" numCol="1" anchor="ctr">
              <a:noAutofit/>
            </a:bodyPr>
            <a:lstStyle/>
            <a:p>
              <a:pPr algn="ctr">
                <a:defRPr>
                  <a:solidFill>
                    <a:srgbClr val="FFFFFF"/>
                  </a:solidFill>
                </a:defRPr>
              </a:pPr>
              <a:endParaRPr/>
            </a:p>
          </p:txBody>
        </p:sp>
        <p:grpSp>
          <p:nvGrpSpPr>
            <p:cNvPr id="140" name="Google Shape;224;p5"/>
            <p:cNvGrpSpPr/>
            <p:nvPr/>
          </p:nvGrpSpPr>
          <p:grpSpPr>
            <a:xfrm>
              <a:off x="9818484" y="564353"/>
              <a:ext cx="1626700" cy="1065923"/>
              <a:chOff x="0" y="0"/>
              <a:chExt cx="1626698" cy="1065921"/>
            </a:xfrm>
          </p:grpSpPr>
          <p:sp>
            <p:nvSpPr>
              <p:cNvPr id="138" name="Rectangle"/>
              <p:cNvSpPr/>
              <p:nvPr/>
            </p:nvSpPr>
            <p:spPr>
              <a:xfrm>
                <a:off x="0" y="0"/>
                <a:ext cx="1626698" cy="1065921"/>
              </a:xfrm>
              <a:prstGeom prst="rect">
                <a:avLst/>
              </a:prstGeom>
              <a:solidFill>
                <a:srgbClr val="596984"/>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sz="2000"/>
                </a:pPr>
                <a:endParaRPr/>
              </a:p>
            </p:txBody>
          </p:sp>
          <p:sp>
            <p:nvSpPr>
              <p:cNvPr id="139" name="Efektivitas dan Efisiensi"/>
              <p:cNvSpPr txBox="1"/>
              <p:nvPr/>
            </p:nvSpPr>
            <p:spPr>
              <a:xfrm>
                <a:off x="45725" y="286968"/>
                <a:ext cx="1535248" cy="49198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1400" b="1">
                    <a:solidFill>
                      <a:srgbClr val="FFFFFF"/>
                    </a:solidFill>
                    <a:latin typeface="Arial"/>
                    <a:ea typeface="Arial"/>
                    <a:cs typeface="Arial"/>
                    <a:sym typeface="Arial"/>
                  </a:defRPr>
                </a:lvl1pPr>
              </a:lstStyle>
              <a:p>
                <a:r>
                  <a:t>Efektivitas dan Efisiensi</a:t>
                </a:r>
              </a:p>
            </p:txBody>
          </p:sp>
        </p:grpSp>
        <p:grpSp>
          <p:nvGrpSpPr>
            <p:cNvPr id="143" name="Google Shape;225;p5"/>
            <p:cNvGrpSpPr/>
            <p:nvPr/>
          </p:nvGrpSpPr>
          <p:grpSpPr>
            <a:xfrm>
              <a:off x="9818484" y="1739846"/>
              <a:ext cx="1628535" cy="1088878"/>
              <a:chOff x="0" y="-1"/>
              <a:chExt cx="1628533" cy="1088877"/>
            </a:xfrm>
          </p:grpSpPr>
          <p:sp>
            <p:nvSpPr>
              <p:cNvPr id="141" name="Rectangle"/>
              <p:cNvSpPr/>
              <p:nvPr/>
            </p:nvSpPr>
            <p:spPr>
              <a:xfrm>
                <a:off x="0" y="-1"/>
                <a:ext cx="1628533" cy="1088877"/>
              </a:xfrm>
              <a:prstGeom prst="rect">
                <a:avLst/>
              </a:prstGeom>
              <a:solidFill>
                <a:srgbClr val="77697A"/>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sz="1400"/>
                </a:pPr>
                <a:endParaRPr dirty="0"/>
              </a:p>
            </p:txBody>
          </p:sp>
          <p:sp>
            <p:nvSpPr>
              <p:cNvPr id="142" name="Keandalan Pelaporan Keuangan"/>
              <p:cNvSpPr txBox="1"/>
              <p:nvPr/>
            </p:nvSpPr>
            <p:spPr>
              <a:xfrm>
                <a:off x="45725" y="196845"/>
                <a:ext cx="1537083" cy="69518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1400" b="1">
                    <a:solidFill>
                      <a:srgbClr val="FFFFFF"/>
                    </a:solidFill>
                    <a:latin typeface="Arial"/>
                    <a:ea typeface="Arial"/>
                    <a:cs typeface="Arial"/>
                    <a:sym typeface="Arial"/>
                  </a:defRPr>
                </a:lvl1pPr>
              </a:lstStyle>
              <a:p>
                <a:r>
                  <a:t>Keandalan Pelaporan Keuangan </a:t>
                </a:r>
              </a:p>
            </p:txBody>
          </p:sp>
        </p:grpSp>
        <p:grpSp>
          <p:nvGrpSpPr>
            <p:cNvPr id="146" name="Google Shape;226;p5"/>
            <p:cNvGrpSpPr/>
            <p:nvPr/>
          </p:nvGrpSpPr>
          <p:grpSpPr>
            <a:xfrm>
              <a:off x="9809812" y="2957208"/>
              <a:ext cx="1636019" cy="1179147"/>
              <a:chOff x="-1" y="0"/>
              <a:chExt cx="1636018" cy="1179145"/>
            </a:xfrm>
          </p:grpSpPr>
          <p:sp>
            <p:nvSpPr>
              <p:cNvPr id="144" name="Rectangle"/>
              <p:cNvSpPr/>
              <p:nvPr/>
            </p:nvSpPr>
            <p:spPr>
              <a:xfrm>
                <a:off x="-1" y="0"/>
                <a:ext cx="1636018" cy="1179145"/>
              </a:xfrm>
              <a:prstGeom prst="rect">
                <a:avLst/>
              </a:prstGeom>
              <a:solidFill>
                <a:srgbClr val="374C81"/>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sz="1400"/>
                </a:pPr>
                <a:endParaRPr/>
              </a:p>
            </p:txBody>
          </p:sp>
          <p:sp>
            <p:nvSpPr>
              <p:cNvPr id="145" name="Pengamanan Aset Negara"/>
              <p:cNvSpPr txBox="1"/>
              <p:nvPr/>
            </p:nvSpPr>
            <p:spPr>
              <a:xfrm>
                <a:off x="45724" y="343580"/>
                <a:ext cx="1544568" cy="49198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1400" b="1">
                    <a:solidFill>
                      <a:srgbClr val="FFFFFF"/>
                    </a:solidFill>
                    <a:latin typeface="Arial"/>
                    <a:ea typeface="Arial"/>
                    <a:cs typeface="Arial"/>
                    <a:sym typeface="Arial"/>
                  </a:defRPr>
                </a:lvl1pPr>
              </a:lstStyle>
              <a:p>
                <a:r>
                  <a:t>Pengamanan Aset Negara</a:t>
                </a:r>
              </a:p>
            </p:txBody>
          </p:sp>
        </p:grpSp>
        <p:grpSp>
          <p:nvGrpSpPr>
            <p:cNvPr id="149" name="Google Shape;227;p5"/>
            <p:cNvGrpSpPr/>
            <p:nvPr/>
          </p:nvGrpSpPr>
          <p:grpSpPr>
            <a:xfrm>
              <a:off x="9818483" y="4249872"/>
              <a:ext cx="1652038" cy="1253435"/>
              <a:chOff x="-1" y="0"/>
              <a:chExt cx="1652037" cy="1253433"/>
            </a:xfrm>
          </p:grpSpPr>
          <p:sp>
            <p:nvSpPr>
              <p:cNvPr id="147" name="Rectangle"/>
              <p:cNvSpPr/>
              <p:nvPr/>
            </p:nvSpPr>
            <p:spPr>
              <a:xfrm>
                <a:off x="-1" y="0"/>
                <a:ext cx="1652037" cy="1253433"/>
              </a:xfrm>
              <a:prstGeom prst="rect">
                <a:avLst/>
              </a:prstGeom>
              <a:solidFill>
                <a:srgbClr val="3477B2"/>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sz="1400"/>
                </a:pPr>
                <a:endParaRPr/>
              </a:p>
            </p:txBody>
          </p:sp>
          <p:sp>
            <p:nvSpPr>
              <p:cNvPr id="148" name="Ketaatan Terhadap Peraturan Perundang-undangan"/>
              <p:cNvSpPr txBox="1"/>
              <p:nvPr/>
            </p:nvSpPr>
            <p:spPr>
              <a:xfrm>
                <a:off x="45724" y="75924"/>
                <a:ext cx="1560587" cy="110158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1400" b="1">
                    <a:solidFill>
                      <a:srgbClr val="FFFFFF"/>
                    </a:solidFill>
                    <a:latin typeface="Arial"/>
                    <a:ea typeface="Arial"/>
                    <a:cs typeface="Arial"/>
                    <a:sym typeface="Arial"/>
                  </a:defRPr>
                </a:lvl1pPr>
              </a:lstStyle>
              <a:p>
                <a:r>
                  <a:t>Ketaatan Terhadap Peraturan Perundang-undangan</a:t>
                </a:r>
              </a:p>
            </p:txBody>
          </p:sp>
        </p:grpSp>
        <p:grpSp>
          <p:nvGrpSpPr>
            <p:cNvPr id="152" name="Google Shape;212;p5"/>
            <p:cNvGrpSpPr/>
            <p:nvPr/>
          </p:nvGrpSpPr>
          <p:grpSpPr>
            <a:xfrm>
              <a:off x="9535013" y="-83310"/>
              <a:ext cx="2081967" cy="542185"/>
              <a:chOff x="217521" y="-83310"/>
              <a:chExt cx="2081966" cy="542184"/>
            </a:xfrm>
          </p:grpSpPr>
          <p:sp>
            <p:nvSpPr>
              <p:cNvPr id="150" name="Rectangle"/>
              <p:cNvSpPr/>
              <p:nvPr/>
            </p:nvSpPr>
            <p:spPr>
              <a:xfrm>
                <a:off x="217521" y="-83310"/>
                <a:ext cx="2081966" cy="542184"/>
              </a:xfrm>
              <a:prstGeom prst="rect">
                <a:avLst/>
              </a:prstGeom>
              <a:solidFill>
                <a:srgbClr val="253356"/>
              </a:solidFill>
              <a:ln w="12700" cap="flat">
                <a:noFill/>
                <a:miter lim="400000"/>
              </a:ln>
              <a:effectLst/>
            </p:spPr>
            <p:txBody>
              <a:bodyPr wrap="square" lIns="45719" tIns="45719" rIns="45719" bIns="45719" numCol="1" anchor="ctr">
                <a:noAutofit/>
              </a:bodyPr>
              <a:lstStyle/>
              <a:p>
                <a:pPr algn="ctr">
                  <a:defRPr sz="1600"/>
                </a:pPr>
                <a:endParaRPr/>
              </a:p>
            </p:txBody>
          </p:sp>
          <p:sp>
            <p:nvSpPr>
              <p:cNvPr id="151" name="PENCAPAIAN TUJUAN SPIP"/>
              <p:cNvSpPr txBox="1"/>
              <p:nvPr/>
            </p:nvSpPr>
            <p:spPr>
              <a:xfrm>
                <a:off x="381271" y="-51556"/>
                <a:ext cx="1771996" cy="4616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1400" b="1">
                    <a:solidFill>
                      <a:srgbClr val="FFFFFF"/>
                    </a:solidFill>
                    <a:latin typeface="Arial"/>
                    <a:ea typeface="Arial"/>
                    <a:cs typeface="Arial"/>
                    <a:sym typeface="Arial"/>
                  </a:defRPr>
                </a:lvl1pPr>
              </a:lstStyle>
              <a:p>
                <a:r>
                  <a:rPr sz="1200" dirty="0"/>
                  <a:t>PENCAPAIAN TUJUAN SPIP</a:t>
                </a:r>
              </a:p>
            </p:txBody>
          </p:sp>
        </p:grpSp>
        <p:grpSp>
          <p:nvGrpSpPr>
            <p:cNvPr id="155" name="Google Shape;221;p5"/>
            <p:cNvGrpSpPr/>
            <p:nvPr/>
          </p:nvGrpSpPr>
          <p:grpSpPr>
            <a:xfrm>
              <a:off x="8647915" y="1874790"/>
              <a:ext cx="1074427" cy="2550096"/>
              <a:chOff x="1" y="0"/>
              <a:chExt cx="1074426" cy="2550094"/>
            </a:xfrm>
          </p:grpSpPr>
          <p:sp>
            <p:nvSpPr>
              <p:cNvPr id="153" name="Arrow"/>
              <p:cNvSpPr/>
              <p:nvPr/>
            </p:nvSpPr>
            <p:spPr>
              <a:xfrm>
                <a:off x="1" y="0"/>
                <a:ext cx="1074426" cy="2550094"/>
              </a:xfrm>
              <a:prstGeom prst="rightArrow">
                <a:avLst>
                  <a:gd name="adj1" fmla="val 50000"/>
                  <a:gd name="adj2" fmla="val 50000"/>
                </a:avLst>
              </a:prstGeom>
              <a:solidFill>
                <a:schemeClr val="tx1"/>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sp>
            <p:nvSpPr>
              <p:cNvPr id="154" name="PP 60 Tahun 2008…"/>
              <p:cNvSpPr txBox="1"/>
              <p:nvPr/>
            </p:nvSpPr>
            <p:spPr>
              <a:xfrm>
                <a:off x="42269" y="767237"/>
                <a:ext cx="714371" cy="10156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p>
                <a:pPr algn="ctr">
                  <a:defRPr sz="1600">
                    <a:solidFill>
                      <a:srgbClr val="FFFFFF"/>
                    </a:solidFill>
                  </a:defRPr>
                </a:pPr>
                <a:r>
                  <a:rPr sz="1200" b="1" dirty="0"/>
                  <a:t>PP 60 </a:t>
                </a:r>
                <a:r>
                  <a:rPr sz="1200" b="1" dirty="0" err="1"/>
                  <a:t>Tahun</a:t>
                </a:r>
                <a:r>
                  <a:rPr sz="1200" b="1" dirty="0"/>
                  <a:t> 2008</a:t>
                </a:r>
              </a:p>
              <a:p>
                <a:pPr algn="ctr">
                  <a:defRPr sz="1600">
                    <a:solidFill>
                      <a:srgbClr val="FFFFFF"/>
                    </a:solidFill>
                  </a:defRPr>
                </a:pPr>
                <a:r>
                  <a:rPr sz="1200" b="1" dirty="0" err="1"/>
                  <a:t>Pasal</a:t>
                </a:r>
                <a:r>
                  <a:rPr sz="1200" b="1" dirty="0"/>
                  <a:t> 2 </a:t>
                </a:r>
                <a:r>
                  <a:rPr sz="1200" b="1" dirty="0" err="1"/>
                  <a:t>ayat</a:t>
                </a:r>
                <a:r>
                  <a:rPr sz="1200" b="1" dirty="0"/>
                  <a:t> 3</a:t>
                </a:r>
              </a:p>
            </p:txBody>
          </p:sp>
        </p:grpSp>
        <p:grpSp>
          <p:nvGrpSpPr>
            <p:cNvPr id="158" name="Google Shape;212;p5"/>
            <p:cNvGrpSpPr/>
            <p:nvPr/>
          </p:nvGrpSpPr>
          <p:grpSpPr>
            <a:xfrm>
              <a:off x="-1" y="24644"/>
              <a:ext cx="8533503" cy="425766"/>
              <a:chOff x="-1" y="-1"/>
              <a:chExt cx="8533502" cy="425765"/>
            </a:xfrm>
          </p:grpSpPr>
          <p:sp>
            <p:nvSpPr>
              <p:cNvPr id="156" name="Rectangle"/>
              <p:cNvSpPr/>
              <p:nvPr/>
            </p:nvSpPr>
            <p:spPr>
              <a:xfrm>
                <a:off x="-1" y="-1"/>
                <a:ext cx="8533502" cy="425765"/>
              </a:xfrm>
              <a:prstGeom prst="rect">
                <a:avLst/>
              </a:prstGeom>
              <a:solidFill>
                <a:srgbClr val="253356"/>
              </a:solidFill>
              <a:ln w="12700" cap="flat">
                <a:noFill/>
                <a:miter lim="400000"/>
              </a:ln>
              <a:effectLst/>
            </p:spPr>
            <p:txBody>
              <a:bodyPr wrap="square" lIns="45719" tIns="45719" rIns="45719" bIns="45719" numCol="1" anchor="ctr">
                <a:noAutofit/>
              </a:bodyPr>
              <a:lstStyle/>
              <a:p>
                <a:pPr algn="ctr">
                  <a:defRPr sz="2000" b="1">
                    <a:solidFill>
                      <a:srgbClr val="FFFFFF"/>
                    </a:solidFill>
                    <a:latin typeface="Arial"/>
                    <a:ea typeface="Arial"/>
                    <a:cs typeface="Arial"/>
                    <a:sym typeface="Arial"/>
                  </a:defRPr>
                </a:pPr>
                <a:endParaRPr/>
              </a:p>
            </p:txBody>
          </p:sp>
          <p:sp>
            <p:nvSpPr>
              <p:cNvPr id="157" name="SPIP Sub Unsur 1.7 - Peran APIP yang Efektif"/>
              <p:cNvSpPr txBox="1"/>
              <p:nvPr/>
            </p:nvSpPr>
            <p:spPr>
              <a:xfrm>
                <a:off x="45724" y="19206"/>
                <a:ext cx="8442052" cy="33851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2000" b="1">
                    <a:solidFill>
                      <a:srgbClr val="FFFFFF"/>
                    </a:solidFill>
                    <a:latin typeface="Arial"/>
                    <a:ea typeface="Arial"/>
                    <a:cs typeface="Arial"/>
                    <a:sym typeface="Arial"/>
                  </a:defRPr>
                </a:lvl1pPr>
              </a:lstStyle>
              <a:p>
                <a:r>
                  <a:rPr sz="1600" dirty="0"/>
                  <a:t>SPIP Sub </a:t>
                </a:r>
                <a:r>
                  <a:rPr sz="1600" dirty="0" err="1"/>
                  <a:t>Unsur</a:t>
                </a:r>
                <a:r>
                  <a:rPr sz="1600" dirty="0"/>
                  <a:t> 1.7 - Peran APIP yang </a:t>
                </a:r>
                <a:r>
                  <a:rPr sz="1600" dirty="0" err="1"/>
                  <a:t>Efektif</a:t>
                </a:r>
                <a:endParaRPr sz="1600" dirty="0"/>
              </a:p>
            </p:txBody>
          </p:sp>
        </p:grpSp>
        <p:grpSp>
          <p:nvGrpSpPr>
            <p:cNvPr id="224" name="Group 46"/>
            <p:cNvGrpSpPr/>
            <p:nvPr/>
          </p:nvGrpSpPr>
          <p:grpSpPr>
            <a:xfrm>
              <a:off x="207151" y="810231"/>
              <a:ext cx="8238880" cy="4693975"/>
              <a:chOff x="-3" y="-1"/>
              <a:chExt cx="8238878" cy="4693974"/>
            </a:xfrm>
          </p:grpSpPr>
          <p:grpSp>
            <p:nvGrpSpPr>
              <p:cNvPr id="220" name="Group 47"/>
              <p:cNvGrpSpPr/>
              <p:nvPr/>
            </p:nvGrpSpPr>
            <p:grpSpPr>
              <a:xfrm>
                <a:off x="-3" y="-1"/>
                <a:ext cx="8238878" cy="4693974"/>
                <a:chOff x="-2" y="0"/>
                <a:chExt cx="8238876" cy="4693972"/>
              </a:xfrm>
            </p:grpSpPr>
            <p:grpSp>
              <p:nvGrpSpPr>
                <p:cNvPr id="161" name="Google Shape;213;p5"/>
                <p:cNvGrpSpPr/>
                <p:nvPr/>
              </p:nvGrpSpPr>
              <p:grpSpPr>
                <a:xfrm>
                  <a:off x="2551772" y="0"/>
                  <a:ext cx="2714800" cy="382523"/>
                  <a:chOff x="0" y="0"/>
                  <a:chExt cx="2714799" cy="382522"/>
                </a:xfrm>
              </p:grpSpPr>
              <p:sp>
                <p:nvSpPr>
                  <p:cNvPr id="159" name="Rectangle"/>
                  <p:cNvSpPr/>
                  <p:nvPr/>
                </p:nvSpPr>
                <p:spPr>
                  <a:xfrm>
                    <a:off x="-1" y="-1"/>
                    <a:ext cx="2714801" cy="382524"/>
                  </a:xfrm>
                  <a:prstGeom prst="rect">
                    <a:avLst/>
                  </a:prstGeom>
                  <a:solidFill>
                    <a:srgbClr val="C55A11"/>
                  </a:solidFill>
                  <a:ln w="12700" cap="flat">
                    <a:noFill/>
                    <a:miter lim="400000"/>
                  </a:ln>
                  <a:effectLst/>
                </p:spPr>
                <p:txBody>
                  <a:bodyPr wrap="square" lIns="45719" tIns="45719" rIns="45719" bIns="45719" numCol="1" anchor="ctr">
                    <a:noAutofit/>
                  </a:bodyPr>
                  <a:lstStyle/>
                  <a:p>
                    <a:pPr algn="ctr">
                      <a:defRPr sz="1400"/>
                    </a:pPr>
                    <a:endParaRPr/>
                  </a:p>
                </p:txBody>
              </p:sp>
              <p:sp>
                <p:nvSpPr>
                  <p:cNvPr id="160" name="DELIVERY"/>
                  <p:cNvSpPr txBox="1"/>
                  <p:nvPr/>
                </p:nvSpPr>
                <p:spPr>
                  <a:xfrm>
                    <a:off x="45724" y="40984"/>
                    <a:ext cx="2623351" cy="3005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1600" b="1">
                        <a:solidFill>
                          <a:srgbClr val="FFFFFF"/>
                        </a:solidFill>
                      </a:defRPr>
                    </a:lvl1pPr>
                  </a:lstStyle>
                  <a:p>
                    <a:r>
                      <a:t>DELIVERY</a:t>
                    </a:r>
                  </a:p>
                </p:txBody>
              </p:sp>
            </p:grpSp>
            <p:grpSp>
              <p:nvGrpSpPr>
                <p:cNvPr id="164" name="Google Shape;214;p5"/>
                <p:cNvGrpSpPr/>
                <p:nvPr/>
              </p:nvGrpSpPr>
              <p:grpSpPr>
                <a:xfrm>
                  <a:off x="0" y="0"/>
                  <a:ext cx="2456556" cy="400136"/>
                  <a:chOff x="0" y="0"/>
                  <a:chExt cx="2456555" cy="400134"/>
                </a:xfrm>
              </p:grpSpPr>
              <p:sp>
                <p:nvSpPr>
                  <p:cNvPr id="162" name="Rectangle"/>
                  <p:cNvSpPr/>
                  <p:nvPr/>
                </p:nvSpPr>
                <p:spPr>
                  <a:xfrm>
                    <a:off x="-1" y="0"/>
                    <a:ext cx="2456557" cy="400135"/>
                  </a:xfrm>
                  <a:prstGeom prst="rect">
                    <a:avLst/>
                  </a:prstGeom>
                  <a:solidFill>
                    <a:srgbClr val="C55A11"/>
                  </a:solidFill>
                  <a:ln w="12700" cap="flat">
                    <a:noFill/>
                    <a:miter lim="400000"/>
                  </a:ln>
                  <a:effectLst/>
                </p:spPr>
                <p:txBody>
                  <a:bodyPr wrap="square" lIns="45719" tIns="45719" rIns="45719" bIns="45719" numCol="1" anchor="ctr">
                    <a:noAutofit/>
                  </a:bodyPr>
                  <a:lstStyle/>
                  <a:p>
                    <a:pPr algn="ctr">
                      <a:defRPr sz="1600" b="1">
                        <a:solidFill>
                          <a:srgbClr val="FFFFFF"/>
                        </a:solidFill>
                      </a:defRPr>
                    </a:pPr>
                    <a:endParaRPr/>
                  </a:p>
                </p:txBody>
              </p:sp>
              <p:sp>
                <p:nvSpPr>
                  <p:cNvPr id="163" name="ENABLER"/>
                  <p:cNvSpPr txBox="1"/>
                  <p:nvPr/>
                </p:nvSpPr>
                <p:spPr>
                  <a:xfrm>
                    <a:off x="45724" y="49790"/>
                    <a:ext cx="2365107" cy="3005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1600" b="1">
                        <a:solidFill>
                          <a:srgbClr val="FFFFFF"/>
                        </a:solidFill>
                      </a:defRPr>
                    </a:lvl1pPr>
                  </a:lstStyle>
                  <a:p>
                    <a:r>
                      <a:t>ENABLER</a:t>
                    </a:r>
                  </a:p>
                </p:txBody>
              </p:sp>
            </p:grpSp>
            <p:sp>
              <p:nvSpPr>
                <p:cNvPr id="165" name="Google Shape;217;p5"/>
                <p:cNvSpPr/>
                <p:nvPr/>
              </p:nvSpPr>
              <p:spPr>
                <a:xfrm>
                  <a:off x="-1" y="473689"/>
                  <a:ext cx="2455843" cy="3351058"/>
                </a:xfrm>
                <a:prstGeom prst="rect">
                  <a:avLst/>
                </a:prstGeom>
                <a:solidFill>
                  <a:srgbClr val="D9D9D9"/>
                </a:solidFill>
                <a:ln w="12700" cap="flat">
                  <a:noFill/>
                  <a:miter lim="400000"/>
                </a:ln>
                <a:effectLst/>
              </p:spPr>
              <p:txBody>
                <a:bodyPr wrap="square" lIns="45719" tIns="45719" rIns="45719" bIns="45719" numCol="1" anchor="ctr">
                  <a:noAutofit/>
                </a:bodyPr>
                <a:lstStyle/>
                <a:p>
                  <a:pPr algn="ctr">
                    <a:defRPr b="1">
                      <a:solidFill>
                        <a:srgbClr val="FFFFFF"/>
                      </a:solidFill>
                    </a:defRPr>
                  </a:pPr>
                  <a:endParaRPr/>
                </a:p>
              </p:txBody>
            </p:sp>
            <p:grpSp>
              <p:nvGrpSpPr>
                <p:cNvPr id="168" name="Google Shape;218;p5"/>
                <p:cNvGrpSpPr/>
                <p:nvPr/>
              </p:nvGrpSpPr>
              <p:grpSpPr>
                <a:xfrm>
                  <a:off x="0" y="378785"/>
                  <a:ext cx="2456556" cy="361126"/>
                  <a:chOff x="0" y="0"/>
                  <a:chExt cx="2456555" cy="361125"/>
                </a:xfrm>
              </p:grpSpPr>
              <p:sp>
                <p:nvSpPr>
                  <p:cNvPr id="166" name="Rectangle"/>
                  <p:cNvSpPr/>
                  <p:nvPr/>
                </p:nvSpPr>
                <p:spPr>
                  <a:xfrm>
                    <a:off x="-1" y="-1"/>
                    <a:ext cx="2456557" cy="361127"/>
                  </a:xfrm>
                  <a:prstGeom prst="rect">
                    <a:avLst/>
                  </a:prstGeom>
                  <a:solidFill>
                    <a:srgbClr val="F4B183"/>
                  </a:solidFill>
                  <a:ln w="12700" cap="flat">
                    <a:noFill/>
                    <a:miter lim="400000"/>
                  </a:ln>
                  <a:effectLst/>
                </p:spPr>
                <p:txBody>
                  <a:bodyPr wrap="square" lIns="45719" tIns="45719" rIns="45719" bIns="45719" numCol="1" anchor="ctr">
                    <a:noAutofit/>
                  </a:bodyPr>
                  <a:lstStyle/>
                  <a:p>
                    <a:pPr algn="ctr">
                      <a:defRPr sz="1200" b="1"/>
                    </a:pPr>
                    <a:endParaRPr/>
                  </a:p>
                </p:txBody>
              </p:sp>
              <p:sp>
                <p:nvSpPr>
                  <p:cNvPr id="167" name="Dukungan Pengawasan"/>
                  <p:cNvSpPr txBox="1"/>
                  <p:nvPr/>
                </p:nvSpPr>
                <p:spPr>
                  <a:xfrm>
                    <a:off x="45724" y="56430"/>
                    <a:ext cx="2365107" cy="2482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1200" b="1"/>
                    </a:lvl1pPr>
                  </a:lstStyle>
                  <a:p>
                    <a:r>
                      <a:t>Dukungan Pengawasan</a:t>
                    </a:r>
                  </a:p>
                </p:txBody>
              </p:sp>
            </p:grpSp>
            <p:sp>
              <p:nvSpPr>
                <p:cNvPr id="169" name="Google Shape;219;p5"/>
                <p:cNvSpPr/>
                <p:nvPr/>
              </p:nvSpPr>
              <p:spPr>
                <a:xfrm>
                  <a:off x="2551772" y="602588"/>
                  <a:ext cx="2714800" cy="3222159"/>
                </a:xfrm>
                <a:prstGeom prst="rect">
                  <a:avLst/>
                </a:prstGeom>
                <a:solidFill>
                  <a:srgbClr val="BDD7EE"/>
                </a:solidFill>
                <a:ln w="12700" cap="flat">
                  <a:noFill/>
                  <a:miter lim="400000"/>
                </a:ln>
                <a:effectLst/>
              </p:spPr>
              <p:txBody>
                <a:bodyPr wrap="square" lIns="45719" tIns="45719" rIns="45719" bIns="45719" numCol="1" anchor="ctr">
                  <a:noAutofit/>
                </a:bodyPr>
                <a:lstStyle/>
                <a:p>
                  <a:pPr algn="ctr">
                    <a:defRPr b="1">
                      <a:solidFill>
                        <a:srgbClr val="FFFFFF"/>
                      </a:solidFill>
                    </a:defRPr>
                  </a:pPr>
                  <a:endParaRPr/>
                </a:p>
              </p:txBody>
            </p:sp>
            <p:sp>
              <p:nvSpPr>
                <p:cNvPr id="170" name="Google Shape;220;p5"/>
                <p:cNvSpPr/>
                <p:nvPr/>
              </p:nvSpPr>
              <p:spPr>
                <a:xfrm>
                  <a:off x="5338837" y="604891"/>
                  <a:ext cx="2900036" cy="3218492"/>
                </a:xfrm>
                <a:prstGeom prst="rect">
                  <a:avLst/>
                </a:prstGeom>
                <a:solidFill>
                  <a:srgbClr val="B4C7E7"/>
                </a:solidFill>
                <a:ln w="12700" cap="flat">
                  <a:noFill/>
                  <a:miter lim="400000"/>
                </a:ln>
                <a:effectLst/>
              </p:spPr>
              <p:txBody>
                <a:bodyPr wrap="square" lIns="45719" tIns="45719" rIns="45719" bIns="45719" numCol="1" anchor="ctr">
                  <a:noAutofit/>
                </a:bodyPr>
                <a:lstStyle/>
                <a:p>
                  <a:pPr algn="ctr">
                    <a:defRPr b="1">
                      <a:solidFill>
                        <a:srgbClr val="FFFFFF"/>
                      </a:solidFill>
                    </a:defRPr>
                  </a:pPr>
                  <a:endParaRPr/>
                </a:p>
              </p:txBody>
            </p:sp>
            <p:grpSp>
              <p:nvGrpSpPr>
                <p:cNvPr id="173" name="Google Shape;224;p5"/>
                <p:cNvGrpSpPr/>
                <p:nvPr/>
              </p:nvGrpSpPr>
              <p:grpSpPr>
                <a:xfrm>
                  <a:off x="5642267" y="812822"/>
                  <a:ext cx="2376658" cy="886993"/>
                  <a:chOff x="0" y="0"/>
                  <a:chExt cx="2376656" cy="886991"/>
                </a:xfrm>
              </p:grpSpPr>
              <p:sp>
                <p:nvSpPr>
                  <p:cNvPr id="171" name="Rectangle"/>
                  <p:cNvSpPr/>
                  <p:nvPr/>
                </p:nvSpPr>
                <p:spPr>
                  <a:xfrm>
                    <a:off x="0" y="0"/>
                    <a:ext cx="2376657" cy="886992"/>
                  </a:xfrm>
                  <a:prstGeom prst="rect">
                    <a:avLst/>
                  </a:prstGeom>
                  <a:solidFill>
                    <a:srgbClr val="C5E0B4"/>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sz="1600"/>
                    </a:pPr>
                    <a:endParaRPr/>
                  </a:p>
                </p:txBody>
              </p:sp>
              <p:sp>
                <p:nvSpPr>
                  <p:cNvPr id="172" name="Keyakinan yang Memadai atas Ketaatan dan 3E"/>
                  <p:cNvSpPr txBox="1"/>
                  <p:nvPr/>
                </p:nvSpPr>
                <p:spPr>
                  <a:xfrm>
                    <a:off x="45725" y="188816"/>
                    <a:ext cx="2285207" cy="5093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1400" b="1"/>
                    </a:lvl1pPr>
                  </a:lstStyle>
                  <a:p>
                    <a:r>
                      <a:t>Keyakinan yang Memadai atas Ketaatan dan 3E</a:t>
                    </a:r>
                  </a:p>
                </p:txBody>
              </p:sp>
            </p:grpSp>
            <p:grpSp>
              <p:nvGrpSpPr>
                <p:cNvPr id="176" name="Google Shape;269;p5"/>
                <p:cNvGrpSpPr/>
                <p:nvPr/>
              </p:nvGrpSpPr>
              <p:grpSpPr>
                <a:xfrm>
                  <a:off x="2551772" y="374904"/>
                  <a:ext cx="2714800" cy="365006"/>
                  <a:chOff x="0" y="0"/>
                  <a:chExt cx="2714799" cy="365004"/>
                </a:xfrm>
              </p:grpSpPr>
              <p:sp>
                <p:nvSpPr>
                  <p:cNvPr id="174" name="Rectangle"/>
                  <p:cNvSpPr/>
                  <p:nvPr/>
                </p:nvSpPr>
                <p:spPr>
                  <a:xfrm>
                    <a:off x="-1" y="0"/>
                    <a:ext cx="2714801" cy="365005"/>
                  </a:xfrm>
                  <a:prstGeom prst="rect">
                    <a:avLst/>
                  </a:prstGeom>
                  <a:solidFill>
                    <a:srgbClr val="F4B183"/>
                  </a:solidFill>
                  <a:ln w="12700" cap="flat">
                    <a:noFill/>
                    <a:miter lim="400000"/>
                  </a:ln>
                  <a:effectLst/>
                </p:spPr>
                <p:txBody>
                  <a:bodyPr wrap="square" lIns="45719" tIns="45719" rIns="45719" bIns="45719" numCol="1" anchor="ctr">
                    <a:noAutofit/>
                  </a:bodyPr>
                  <a:lstStyle/>
                  <a:p>
                    <a:pPr algn="ctr">
                      <a:defRPr sz="1400"/>
                    </a:pPr>
                    <a:endParaRPr/>
                  </a:p>
                </p:txBody>
              </p:sp>
              <p:sp>
                <p:nvSpPr>
                  <p:cNvPr id="175" name="Aktivitas Pengawasan"/>
                  <p:cNvSpPr txBox="1"/>
                  <p:nvPr/>
                </p:nvSpPr>
                <p:spPr>
                  <a:xfrm>
                    <a:off x="45724" y="58370"/>
                    <a:ext cx="2623351" cy="2482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1200" b="1"/>
                    </a:lvl1pPr>
                  </a:lstStyle>
                  <a:p>
                    <a:r>
                      <a:t>Aktivitas Pengawasan</a:t>
                    </a:r>
                  </a:p>
                </p:txBody>
              </p:sp>
            </p:grpSp>
            <p:grpSp>
              <p:nvGrpSpPr>
                <p:cNvPr id="179" name="Google Shape;270;p5"/>
                <p:cNvGrpSpPr/>
                <p:nvPr/>
              </p:nvGrpSpPr>
              <p:grpSpPr>
                <a:xfrm>
                  <a:off x="5338837" y="323526"/>
                  <a:ext cx="2900036" cy="438766"/>
                  <a:chOff x="0" y="0"/>
                  <a:chExt cx="2900035" cy="438764"/>
                </a:xfrm>
              </p:grpSpPr>
              <p:sp>
                <p:nvSpPr>
                  <p:cNvPr id="177" name="Rectangle"/>
                  <p:cNvSpPr/>
                  <p:nvPr/>
                </p:nvSpPr>
                <p:spPr>
                  <a:xfrm>
                    <a:off x="0" y="51378"/>
                    <a:ext cx="2900036" cy="336009"/>
                  </a:xfrm>
                  <a:prstGeom prst="rect">
                    <a:avLst/>
                  </a:prstGeom>
                  <a:solidFill>
                    <a:srgbClr val="F4B183"/>
                  </a:solidFill>
                  <a:ln w="12700" cap="flat">
                    <a:noFill/>
                    <a:miter lim="400000"/>
                  </a:ln>
                  <a:effectLst/>
                </p:spPr>
                <p:txBody>
                  <a:bodyPr wrap="square" lIns="45719" tIns="45719" rIns="45719" bIns="45719" numCol="1" anchor="ctr">
                    <a:noAutofit/>
                  </a:bodyPr>
                  <a:lstStyle/>
                  <a:p>
                    <a:pPr algn="ctr">
                      <a:defRPr sz="1400"/>
                    </a:pPr>
                    <a:endParaRPr/>
                  </a:p>
                </p:txBody>
              </p:sp>
              <p:sp>
                <p:nvSpPr>
                  <p:cNvPr id="178" name="Kualitas Pengawasan…"/>
                  <p:cNvSpPr txBox="1"/>
                  <p:nvPr/>
                </p:nvSpPr>
                <p:spPr>
                  <a:xfrm>
                    <a:off x="45724" y="0"/>
                    <a:ext cx="2808587" cy="4387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p>
                    <a:pPr algn="ctr">
                      <a:defRPr sz="1200" b="1"/>
                    </a:pPr>
                    <a:r>
                      <a:t>Kualitas Pengawasan </a:t>
                    </a:r>
                  </a:p>
                  <a:p>
                    <a:pPr algn="ctr">
                      <a:defRPr sz="1200" b="1"/>
                    </a:pPr>
                    <a:r>
                      <a:t>(PP 60 Tahun 2008 Pasal 11)</a:t>
                    </a:r>
                  </a:p>
                </p:txBody>
              </p:sp>
            </p:grpSp>
            <p:grpSp>
              <p:nvGrpSpPr>
                <p:cNvPr id="182" name="Rectangle 60"/>
                <p:cNvGrpSpPr/>
                <p:nvPr/>
              </p:nvGrpSpPr>
              <p:grpSpPr>
                <a:xfrm>
                  <a:off x="134316" y="934574"/>
                  <a:ext cx="2132231" cy="460743"/>
                  <a:chOff x="0" y="0"/>
                  <a:chExt cx="2132230" cy="460741"/>
                </a:xfrm>
              </p:grpSpPr>
              <p:sp>
                <p:nvSpPr>
                  <p:cNvPr id="180" name="Rectangle"/>
                  <p:cNvSpPr/>
                  <p:nvPr/>
                </p:nvSpPr>
                <p:spPr>
                  <a:xfrm>
                    <a:off x="-1" y="0"/>
                    <a:ext cx="2132232" cy="460742"/>
                  </a:xfrm>
                  <a:prstGeom prst="rect">
                    <a:avLst/>
                  </a:prstGeom>
                  <a:solidFill>
                    <a:srgbClr val="C5E0B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81" name="Pengelolaan SDM"/>
                  <p:cNvSpPr txBox="1"/>
                  <p:nvPr/>
                </p:nvSpPr>
                <p:spPr>
                  <a:xfrm>
                    <a:off x="45719" y="89971"/>
                    <a:ext cx="2040792" cy="2808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400" b="1"/>
                    </a:lvl1pPr>
                  </a:lstStyle>
                  <a:p>
                    <a:r>
                      <a:t>Pengelolaan SDM</a:t>
                    </a:r>
                  </a:p>
                </p:txBody>
              </p:sp>
            </p:grpSp>
            <p:grpSp>
              <p:nvGrpSpPr>
                <p:cNvPr id="185" name="Rectangle 61"/>
                <p:cNvGrpSpPr/>
                <p:nvPr/>
              </p:nvGrpSpPr>
              <p:grpSpPr>
                <a:xfrm>
                  <a:off x="134316" y="1480290"/>
                  <a:ext cx="2132231" cy="460743"/>
                  <a:chOff x="0" y="0"/>
                  <a:chExt cx="2132230" cy="460741"/>
                </a:xfrm>
              </p:grpSpPr>
              <p:sp>
                <p:nvSpPr>
                  <p:cNvPr id="183" name="Rectangle"/>
                  <p:cNvSpPr/>
                  <p:nvPr/>
                </p:nvSpPr>
                <p:spPr>
                  <a:xfrm>
                    <a:off x="-1" y="0"/>
                    <a:ext cx="2132232" cy="460742"/>
                  </a:xfrm>
                  <a:prstGeom prst="rect">
                    <a:avLst/>
                  </a:prstGeom>
                  <a:solidFill>
                    <a:srgbClr val="C5E0B4"/>
                  </a:solidFill>
                  <a:ln w="12700" cap="flat">
                    <a:noFill/>
                    <a:miter lim="400000"/>
                  </a:ln>
                  <a:effectLst/>
                </p:spPr>
                <p:txBody>
                  <a:bodyPr wrap="square" lIns="45719" tIns="45719" rIns="45719" bIns="45719" numCol="1" anchor="ctr">
                    <a:noAutofit/>
                  </a:bodyPr>
                  <a:lstStyle/>
                  <a:p>
                    <a:pPr algn="ctr">
                      <a:defRPr sz="1400" b="1"/>
                    </a:pPr>
                    <a:endParaRPr/>
                  </a:p>
                </p:txBody>
              </p:sp>
              <p:sp>
                <p:nvSpPr>
                  <p:cNvPr id="184" name="Praktik Profesional"/>
                  <p:cNvSpPr txBox="1"/>
                  <p:nvPr/>
                </p:nvSpPr>
                <p:spPr>
                  <a:xfrm>
                    <a:off x="45719" y="89971"/>
                    <a:ext cx="2040792" cy="2808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400" b="1"/>
                    </a:lvl1pPr>
                  </a:lstStyle>
                  <a:p>
                    <a:r>
                      <a:t>Praktik Profesional</a:t>
                    </a:r>
                  </a:p>
                </p:txBody>
              </p:sp>
            </p:grpSp>
            <p:grpSp>
              <p:nvGrpSpPr>
                <p:cNvPr id="188" name="Rectangle 62"/>
                <p:cNvGrpSpPr/>
                <p:nvPr/>
              </p:nvGrpSpPr>
              <p:grpSpPr>
                <a:xfrm>
                  <a:off x="134316" y="2001678"/>
                  <a:ext cx="2132231" cy="509400"/>
                  <a:chOff x="0" y="0"/>
                  <a:chExt cx="2132230" cy="509398"/>
                </a:xfrm>
              </p:grpSpPr>
              <p:sp>
                <p:nvSpPr>
                  <p:cNvPr id="186" name="Rectangle"/>
                  <p:cNvSpPr/>
                  <p:nvPr/>
                </p:nvSpPr>
                <p:spPr>
                  <a:xfrm>
                    <a:off x="0" y="24328"/>
                    <a:ext cx="2132231" cy="460743"/>
                  </a:xfrm>
                  <a:prstGeom prst="rect">
                    <a:avLst/>
                  </a:prstGeom>
                  <a:solidFill>
                    <a:srgbClr val="C5E0B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87" name="Akuntabilitas dan Manajemen Kinerja"/>
                  <p:cNvSpPr txBox="1"/>
                  <p:nvPr/>
                </p:nvSpPr>
                <p:spPr>
                  <a:xfrm>
                    <a:off x="45719" y="0"/>
                    <a:ext cx="2040792" cy="50939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400" b="1"/>
                    </a:lvl1pPr>
                  </a:lstStyle>
                  <a:p>
                    <a:r>
                      <a:t>Akuntabilitas dan Manajemen Kinerja</a:t>
                    </a:r>
                  </a:p>
                </p:txBody>
              </p:sp>
            </p:grpSp>
            <p:grpSp>
              <p:nvGrpSpPr>
                <p:cNvPr id="191" name="Rectangle 63"/>
                <p:cNvGrpSpPr/>
                <p:nvPr/>
              </p:nvGrpSpPr>
              <p:grpSpPr>
                <a:xfrm>
                  <a:off x="134316" y="2549701"/>
                  <a:ext cx="2132231" cy="509400"/>
                  <a:chOff x="0" y="0"/>
                  <a:chExt cx="2132230" cy="509398"/>
                </a:xfrm>
              </p:grpSpPr>
              <p:sp>
                <p:nvSpPr>
                  <p:cNvPr id="189" name="Rectangle"/>
                  <p:cNvSpPr/>
                  <p:nvPr/>
                </p:nvSpPr>
                <p:spPr>
                  <a:xfrm>
                    <a:off x="0" y="24328"/>
                    <a:ext cx="2132231" cy="460743"/>
                  </a:xfrm>
                  <a:prstGeom prst="rect">
                    <a:avLst/>
                  </a:prstGeom>
                  <a:solidFill>
                    <a:srgbClr val="C5E0B4"/>
                  </a:solidFill>
                  <a:ln w="12700" cap="flat">
                    <a:noFill/>
                    <a:miter lim="400000"/>
                  </a:ln>
                  <a:effectLst/>
                </p:spPr>
                <p:txBody>
                  <a:bodyPr wrap="square" lIns="45719" tIns="45719" rIns="45719" bIns="45719" numCol="1" anchor="ctr">
                    <a:noAutofit/>
                  </a:bodyPr>
                  <a:lstStyle/>
                  <a:p>
                    <a:pPr algn="ctr">
                      <a:defRPr sz="1400" b="1"/>
                    </a:pPr>
                    <a:endParaRPr/>
                  </a:p>
                </p:txBody>
              </p:sp>
              <p:sp>
                <p:nvSpPr>
                  <p:cNvPr id="190" name="Budaya dan Hubungan Organisasi"/>
                  <p:cNvSpPr txBox="1"/>
                  <p:nvPr/>
                </p:nvSpPr>
                <p:spPr>
                  <a:xfrm>
                    <a:off x="45719" y="0"/>
                    <a:ext cx="2040792" cy="50939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400" b="1"/>
                    </a:lvl1pPr>
                  </a:lstStyle>
                  <a:p>
                    <a:r>
                      <a:t>Budaya dan Hubungan Organisasi</a:t>
                    </a:r>
                  </a:p>
                </p:txBody>
              </p:sp>
            </p:grpSp>
            <p:grpSp>
              <p:nvGrpSpPr>
                <p:cNvPr id="194" name="Rectangle 64"/>
                <p:cNvGrpSpPr/>
                <p:nvPr/>
              </p:nvGrpSpPr>
              <p:grpSpPr>
                <a:xfrm>
                  <a:off x="134316" y="3122052"/>
                  <a:ext cx="2132231" cy="460743"/>
                  <a:chOff x="0" y="0"/>
                  <a:chExt cx="2132230" cy="460741"/>
                </a:xfrm>
              </p:grpSpPr>
              <p:sp>
                <p:nvSpPr>
                  <p:cNvPr id="192" name="Rectangle"/>
                  <p:cNvSpPr/>
                  <p:nvPr/>
                </p:nvSpPr>
                <p:spPr>
                  <a:xfrm>
                    <a:off x="-1" y="0"/>
                    <a:ext cx="2132232" cy="460742"/>
                  </a:xfrm>
                  <a:prstGeom prst="rect">
                    <a:avLst/>
                  </a:prstGeom>
                  <a:solidFill>
                    <a:srgbClr val="C5E0B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93" name="Struktur Tata Kelola"/>
                  <p:cNvSpPr txBox="1"/>
                  <p:nvPr/>
                </p:nvSpPr>
                <p:spPr>
                  <a:xfrm>
                    <a:off x="45719" y="89971"/>
                    <a:ext cx="2040792" cy="2808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400" b="1"/>
                    </a:lvl1pPr>
                  </a:lstStyle>
                  <a:p>
                    <a:r>
                      <a:t>Struktur Tata Kelola</a:t>
                    </a:r>
                  </a:p>
                </p:txBody>
              </p:sp>
            </p:grpSp>
            <p:grpSp>
              <p:nvGrpSpPr>
                <p:cNvPr id="197" name="Google Shape;224;p5"/>
                <p:cNvGrpSpPr/>
                <p:nvPr/>
              </p:nvGrpSpPr>
              <p:grpSpPr>
                <a:xfrm>
                  <a:off x="5642267" y="1768414"/>
                  <a:ext cx="2376658" cy="934451"/>
                  <a:chOff x="0" y="0"/>
                  <a:chExt cx="2376656" cy="934450"/>
                </a:xfrm>
              </p:grpSpPr>
              <p:sp>
                <p:nvSpPr>
                  <p:cNvPr id="195" name="Rectangle"/>
                  <p:cNvSpPr/>
                  <p:nvPr/>
                </p:nvSpPr>
                <p:spPr>
                  <a:xfrm>
                    <a:off x="0" y="-1"/>
                    <a:ext cx="2376657" cy="934452"/>
                  </a:xfrm>
                  <a:prstGeom prst="rect">
                    <a:avLst/>
                  </a:prstGeom>
                  <a:solidFill>
                    <a:srgbClr val="C5E0B4"/>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sz="1600" i="1"/>
                    </a:pPr>
                    <a:endParaRPr/>
                  </a:p>
                </p:txBody>
              </p:sp>
              <p:sp>
                <p:nvSpPr>
                  <p:cNvPr id="196" name="Early Warning dan Peningkatan Efektivitas MR"/>
                  <p:cNvSpPr txBox="1"/>
                  <p:nvPr/>
                </p:nvSpPr>
                <p:spPr>
                  <a:xfrm>
                    <a:off x="45725" y="212545"/>
                    <a:ext cx="2285207" cy="5093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p>
                    <a:pPr algn="ctr">
                      <a:defRPr sz="1400" b="1" i="1"/>
                    </a:pPr>
                    <a:r>
                      <a:t>Early Warning </a:t>
                    </a:r>
                    <a:r>
                      <a:rPr i="0"/>
                      <a:t>dan Peningkatan Efektivitas MR</a:t>
                    </a:r>
                  </a:p>
                </p:txBody>
              </p:sp>
            </p:grpSp>
            <p:grpSp>
              <p:nvGrpSpPr>
                <p:cNvPr id="200" name="Google Shape;224;p5"/>
                <p:cNvGrpSpPr/>
                <p:nvPr/>
              </p:nvGrpSpPr>
              <p:grpSpPr>
                <a:xfrm>
                  <a:off x="5642267" y="2771463"/>
                  <a:ext cx="2376658" cy="904837"/>
                  <a:chOff x="0" y="0"/>
                  <a:chExt cx="2376656" cy="904836"/>
                </a:xfrm>
              </p:grpSpPr>
              <p:sp>
                <p:nvSpPr>
                  <p:cNvPr id="198" name="Rectangle"/>
                  <p:cNvSpPr/>
                  <p:nvPr/>
                </p:nvSpPr>
                <p:spPr>
                  <a:xfrm>
                    <a:off x="0" y="-1"/>
                    <a:ext cx="2376657" cy="904838"/>
                  </a:xfrm>
                  <a:prstGeom prst="rect">
                    <a:avLst/>
                  </a:prstGeom>
                  <a:solidFill>
                    <a:srgbClr val="C5E0B4"/>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sz="1600"/>
                    </a:pPr>
                    <a:endParaRPr/>
                  </a:p>
                </p:txBody>
              </p:sp>
              <p:sp>
                <p:nvSpPr>
                  <p:cNvPr id="199" name="Perbaikan Tata Kelola"/>
                  <p:cNvSpPr txBox="1"/>
                  <p:nvPr/>
                </p:nvSpPr>
                <p:spPr>
                  <a:xfrm>
                    <a:off x="45725" y="312038"/>
                    <a:ext cx="2285207" cy="2807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1400" b="1"/>
                    </a:lvl1pPr>
                  </a:lstStyle>
                  <a:p>
                    <a:r>
                      <a:t>Perbaikan Tata Kelola</a:t>
                    </a:r>
                  </a:p>
                </p:txBody>
              </p:sp>
            </p:grpSp>
            <p:grpSp>
              <p:nvGrpSpPr>
                <p:cNvPr id="203" name="Rectangle 67"/>
                <p:cNvGrpSpPr/>
                <p:nvPr/>
              </p:nvGrpSpPr>
              <p:grpSpPr>
                <a:xfrm>
                  <a:off x="2646045" y="881236"/>
                  <a:ext cx="2545684" cy="401719"/>
                  <a:chOff x="0" y="0"/>
                  <a:chExt cx="2545682" cy="401717"/>
                </a:xfrm>
              </p:grpSpPr>
              <p:sp>
                <p:nvSpPr>
                  <p:cNvPr id="201" name="Rectangle"/>
                  <p:cNvSpPr/>
                  <p:nvPr/>
                </p:nvSpPr>
                <p:spPr>
                  <a:xfrm>
                    <a:off x="0" y="0"/>
                    <a:ext cx="2545683" cy="401718"/>
                  </a:xfrm>
                  <a:prstGeom prst="rect">
                    <a:avLst/>
                  </a:prstGeom>
                  <a:solidFill>
                    <a:srgbClr val="C5E0B4"/>
                  </a:solidFill>
                  <a:ln w="12700" cap="flat">
                    <a:noFill/>
                    <a:miter lim="400000"/>
                  </a:ln>
                  <a:effectLst/>
                </p:spPr>
                <p:txBody>
                  <a:bodyPr wrap="square" lIns="45719" tIns="45719" rIns="45719" bIns="45719" numCol="1" anchor="ctr">
                    <a:noAutofit/>
                  </a:bodyPr>
                  <a:lstStyle/>
                  <a:p>
                    <a:pPr algn="ctr">
                      <a:defRPr sz="1600" b="1"/>
                    </a:pPr>
                    <a:endParaRPr/>
                  </a:p>
                </p:txBody>
              </p:sp>
              <p:sp>
                <p:nvSpPr>
                  <p:cNvPr id="202" name="Peran dan Layanan"/>
                  <p:cNvSpPr txBox="1"/>
                  <p:nvPr/>
                </p:nvSpPr>
                <p:spPr>
                  <a:xfrm>
                    <a:off x="45720" y="50562"/>
                    <a:ext cx="2454243" cy="3005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600" b="1"/>
                    </a:lvl1pPr>
                  </a:lstStyle>
                  <a:p>
                    <a:r>
                      <a:t>Peran dan Layanan</a:t>
                    </a:r>
                  </a:p>
                </p:txBody>
              </p:sp>
            </p:grpSp>
            <p:grpSp>
              <p:nvGrpSpPr>
                <p:cNvPr id="206" name="Rectangle 68"/>
                <p:cNvGrpSpPr/>
                <p:nvPr/>
              </p:nvGrpSpPr>
              <p:grpSpPr>
                <a:xfrm>
                  <a:off x="3102241" y="1560307"/>
                  <a:ext cx="1899430" cy="632387"/>
                  <a:chOff x="0" y="0"/>
                  <a:chExt cx="1899429" cy="632386"/>
                </a:xfrm>
              </p:grpSpPr>
              <p:sp>
                <p:nvSpPr>
                  <p:cNvPr id="204" name="Rectangle"/>
                  <p:cNvSpPr/>
                  <p:nvPr/>
                </p:nvSpPr>
                <p:spPr>
                  <a:xfrm>
                    <a:off x="-1" y="-1"/>
                    <a:ext cx="1899431" cy="632388"/>
                  </a:xfrm>
                  <a:prstGeom prst="rect">
                    <a:avLst/>
                  </a:prstGeom>
                  <a:solidFill>
                    <a:srgbClr val="C5E0B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05" name="Assurance"/>
                  <p:cNvSpPr txBox="1"/>
                  <p:nvPr/>
                </p:nvSpPr>
                <p:spPr>
                  <a:xfrm>
                    <a:off x="45719" y="175793"/>
                    <a:ext cx="1807991" cy="2808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400" b="1" i="1"/>
                    </a:lvl1pPr>
                  </a:lstStyle>
                  <a:p>
                    <a:r>
                      <a:t>Assurance</a:t>
                    </a:r>
                  </a:p>
                </p:txBody>
              </p:sp>
            </p:grpSp>
            <p:grpSp>
              <p:nvGrpSpPr>
                <p:cNvPr id="209" name="Rectangle 69"/>
                <p:cNvGrpSpPr/>
                <p:nvPr/>
              </p:nvGrpSpPr>
              <p:grpSpPr>
                <a:xfrm>
                  <a:off x="3098499" y="2470046"/>
                  <a:ext cx="1899430" cy="602547"/>
                  <a:chOff x="0" y="0"/>
                  <a:chExt cx="1899429" cy="602546"/>
                </a:xfrm>
              </p:grpSpPr>
              <p:sp>
                <p:nvSpPr>
                  <p:cNvPr id="207" name="Rectangle"/>
                  <p:cNvSpPr/>
                  <p:nvPr/>
                </p:nvSpPr>
                <p:spPr>
                  <a:xfrm>
                    <a:off x="-1" y="-1"/>
                    <a:ext cx="1899431" cy="602548"/>
                  </a:xfrm>
                  <a:prstGeom prst="rect">
                    <a:avLst/>
                  </a:prstGeom>
                  <a:solidFill>
                    <a:srgbClr val="C5E0B4"/>
                  </a:solidFill>
                  <a:ln w="12700" cap="flat">
                    <a:noFill/>
                    <a:miter lim="400000"/>
                  </a:ln>
                  <a:effectLst/>
                </p:spPr>
                <p:txBody>
                  <a:bodyPr wrap="square" lIns="45719" tIns="45719" rIns="45719" bIns="45719" numCol="1" anchor="ctr">
                    <a:noAutofit/>
                  </a:bodyPr>
                  <a:lstStyle/>
                  <a:p>
                    <a:pPr algn="ctr">
                      <a:defRPr sz="1400" b="1"/>
                    </a:pPr>
                    <a:endParaRPr/>
                  </a:p>
                </p:txBody>
              </p:sp>
              <p:sp>
                <p:nvSpPr>
                  <p:cNvPr id="208" name="Consulting"/>
                  <p:cNvSpPr txBox="1"/>
                  <p:nvPr/>
                </p:nvSpPr>
                <p:spPr>
                  <a:xfrm>
                    <a:off x="45719" y="160873"/>
                    <a:ext cx="1807991" cy="2808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400" b="1" i="1"/>
                    </a:lvl1pPr>
                  </a:lstStyle>
                  <a:p>
                    <a:r>
                      <a:t>Consulting</a:t>
                    </a:r>
                  </a:p>
                </p:txBody>
              </p:sp>
            </p:grpSp>
            <p:grpSp>
              <p:nvGrpSpPr>
                <p:cNvPr id="213" name="Group 70"/>
                <p:cNvGrpSpPr/>
                <p:nvPr/>
              </p:nvGrpSpPr>
              <p:grpSpPr>
                <a:xfrm>
                  <a:off x="2772786" y="1281004"/>
                  <a:ext cx="325713" cy="1493327"/>
                  <a:chOff x="0" y="0"/>
                  <a:chExt cx="325712" cy="1493326"/>
                </a:xfrm>
              </p:grpSpPr>
              <p:sp>
                <p:nvSpPr>
                  <p:cNvPr id="210" name="Straight Connector 75"/>
                  <p:cNvSpPr/>
                  <p:nvPr/>
                </p:nvSpPr>
                <p:spPr>
                  <a:xfrm flipH="1">
                    <a:off x="-1" y="-1"/>
                    <a:ext cx="1" cy="1490459"/>
                  </a:xfrm>
                  <a:prstGeom prst="line">
                    <a:avLst/>
                  </a:prstGeom>
                  <a:noFill/>
                  <a:ln w="28575" cap="flat">
                    <a:solidFill>
                      <a:srgbClr val="595959"/>
                    </a:solidFill>
                    <a:prstDash val="sysDash"/>
                    <a:miter lim="800000"/>
                  </a:ln>
                  <a:effectLst/>
                </p:spPr>
                <p:txBody>
                  <a:bodyPr wrap="square" lIns="45719" tIns="45719" rIns="45719" bIns="45719" numCol="1" anchor="t">
                    <a:noAutofit/>
                  </a:bodyPr>
                  <a:lstStyle/>
                  <a:p>
                    <a:endParaRPr/>
                  </a:p>
                </p:txBody>
              </p:sp>
              <p:sp>
                <p:nvSpPr>
                  <p:cNvPr id="211" name="Straight Arrow Connector 76"/>
                  <p:cNvSpPr/>
                  <p:nvPr/>
                </p:nvSpPr>
                <p:spPr>
                  <a:xfrm>
                    <a:off x="-1" y="565740"/>
                    <a:ext cx="311994" cy="1"/>
                  </a:xfrm>
                  <a:prstGeom prst="line">
                    <a:avLst/>
                  </a:prstGeom>
                  <a:noFill/>
                  <a:ln w="28575" cap="flat">
                    <a:solidFill>
                      <a:srgbClr val="595959"/>
                    </a:solidFill>
                    <a:prstDash val="sysDash"/>
                    <a:miter lim="800000"/>
                    <a:tailEnd type="triangle" w="med" len="med"/>
                  </a:ln>
                  <a:effectLst/>
                </p:spPr>
                <p:txBody>
                  <a:bodyPr wrap="square" lIns="45719" tIns="45719" rIns="45719" bIns="45719" numCol="1" anchor="t">
                    <a:noAutofit/>
                  </a:bodyPr>
                  <a:lstStyle/>
                  <a:p>
                    <a:endParaRPr/>
                  </a:p>
                </p:txBody>
              </p:sp>
              <p:sp>
                <p:nvSpPr>
                  <p:cNvPr id="212" name="Straight Arrow Connector 77"/>
                  <p:cNvSpPr/>
                  <p:nvPr/>
                </p:nvSpPr>
                <p:spPr>
                  <a:xfrm>
                    <a:off x="13719" y="1493325"/>
                    <a:ext cx="311994" cy="1"/>
                  </a:xfrm>
                  <a:prstGeom prst="line">
                    <a:avLst/>
                  </a:prstGeom>
                  <a:noFill/>
                  <a:ln w="28575" cap="flat">
                    <a:solidFill>
                      <a:srgbClr val="595959"/>
                    </a:solidFill>
                    <a:prstDash val="sysDash"/>
                    <a:miter lim="800000"/>
                    <a:tailEnd type="triangle" w="med" len="med"/>
                  </a:ln>
                  <a:effectLst/>
                </p:spPr>
                <p:txBody>
                  <a:bodyPr wrap="square" lIns="45719" tIns="45719" rIns="45719" bIns="45719" numCol="1" anchor="t">
                    <a:noAutofit/>
                  </a:bodyPr>
                  <a:lstStyle/>
                  <a:p>
                    <a:endParaRPr/>
                  </a:p>
                </p:txBody>
              </p:sp>
            </p:grpSp>
            <p:sp>
              <p:nvSpPr>
                <p:cNvPr id="214" name="Google Shape;221;p5"/>
                <p:cNvSpPr/>
                <p:nvPr/>
              </p:nvSpPr>
              <p:spPr>
                <a:xfrm>
                  <a:off x="2315236" y="1560307"/>
                  <a:ext cx="386772" cy="1599180"/>
                </a:xfrm>
                <a:prstGeom prst="rightArrow">
                  <a:avLst>
                    <a:gd name="adj1" fmla="val 50000"/>
                    <a:gd name="adj2" fmla="val 50000"/>
                  </a:avLst>
                </a:prstGeom>
                <a:solidFill>
                  <a:srgbClr val="F4B183"/>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grpSp>
              <p:nvGrpSpPr>
                <p:cNvPr id="217" name="Rectangle 72"/>
                <p:cNvGrpSpPr/>
                <p:nvPr/>
              </p:nvGrpSpPr>
              <p:grpSpPr>
                <a:xfrm>
                  <a:off x="-2" y="4262155"/>
                  <a:ext cx="8238876" cy="431817"/>
                  <a:chOff x="-1" y="-1"/>
                  <a:chExt cx="8238874" cy="431816"/>
                </a:xfrm>
              </p:grpSpPr>
              <p:sp>
                <p:nvSpPr>
                  <p:cNvPr id="215" name="Rectangle"/>
                  <p:cNvSpPr/>
                  <p:nvPr/>
                </p:nvSpPr>
                <p:spPr>
                  <a:xfrm>
                    <a:off x="-1" y="-1"/>
                    <a:ext cx="8238874" cy="431816"/>
                  </a:xfrm>
                  <a:prstGeom prst="rect">
                    <a:avLst/>
                  </a:prstGeom>
                  <a:solidFill>
                    <a:schemeClr val="accent6">
                      <a:lumMod val="75000"/>
                    </a:schemeClr>
                  </a:solidFill>
                  <a:ln w="12700" cap="flat">
                    <a:noFill/>
                    <a:miter lim="400000"/>
                  </a:ln>
                  <a:effectLst>
                    <a:outerShdw blurRad="63500" dist="19050" dir="5400000" rotWithShape="0">
                      <a:srgbClr val="000000">
                        <a:alpha val="63000"/>
                      </a:srgbClr>
                    </a:outerShdw>
                  </a:effectLst>
                </p:spPr>
                <p:txBody>
                  <a:bodyPr wrap="square" lIns="45719" tIns="45719" rIns="45719" bIns="45719" numCol="1" anchor="ctr">
                    <a:noAutofit/>
                  </a:bodyPr>
                  <a:lstStyle/>
                  <a:p>
                    <a:pPr algn="ctr" defTabSz="457189">
                      <a:defRPr b="1">
                        <a:solidFill>
                          <a:srgbClr val="FFFFFF"/>
                        </a:solidFill>
                      </a:defRPr>
                    </a:pPr>
                    <a:endParaRPr/>
                  </a:p>
                </p:txBody>
              </p:sp>
              <p:sp>
                <p:nvSpPr>
                  <p:cNvPr id="216" name="LEVEL KAPABILITAS APIP dan AoI"/>
                  <p:cNvSpPr txBox="1"/>
                  <p:nvPr/>
                </p:nvSpPr>
                <p:spPr>
                  <a:xfrm>
                    <a:off x="45719" y="46632"/>
                    <a:ext cx="8147434" cy="3385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defTabSz="457189">
                      <a:defRPr b="1">
                        <a:solidFill>
                          <a:srgbClr val="FFFFFF"/>
                        </a:solidFill>
                      </a:defRPr>
                    </a:pPr>
                    <a:r>
                      <a:rPr sz="1600" dirty="0"/>
                      <a:t>LEVEL KAPABILITAS APIP dan </a:t>
                    </a:r>
                    <a:r>
                      <a:rPr sz="1600" dirty="0" err="1"/>
                      <a:t>AoI</a:t>
                    </a:r>
                    <a:r>
                      <a:rPr sz="1600" dirty="0"/>
                      <a:t> </a:t>
                    </a:r>
                  </a:p>
                </p:txBody>
              </p:sp>
            </p:grpSp>
            <p:sp>
              <p:nvSpPr>
                <p:cNvPr id="218" name="Google Shape;221;p5"/>
                <p:cNvSpPr/>
                <p:nvPr/>
              </p:nvSpPr>
              <p:spPr>
                <a:xfrm>
                  <a:off x="5079315" y="1485192"/>
                  <a:ext cx="386771" cy="1599180"/>
                </a:xfrm>
                <a:prstGeom prst="rightArrow">
                  <a:avLst>
                    <a:gd name="adj1" fmla="val 50000"/>
                    <a:gd name="adj2" fmla="val 50000"/>
                  </a:avLst>
                </a:prstGeom>
                <a:solidFill>
                  <a:srgbClr val="F4B183"/>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sp>
              <p:nvSpPr>
                <p:cNvPr id="219" name="Google Shape;221;p5"/>
                <p:cNvSpPr/>
                <p:nvPr/>
              </p:nvSpPr>
              <p:spPr>
                <a:xfrm rot="5400000">
                  <a:off x="3903527" y="3257486"/>
                  <a:ext cx="431817" cy="1629177"/>
                </a:xfrm>
                <a:prstGeom prst="rightArrow">
                  <a:avLst>
                    <a:gd name="adj1" fmla="val 50000"/>
                    <a:gd name="adj2" fmla="val 50000"/>
                  </a:avLst>
                </a:prstGeom>
                <a:solidFill>
                  <a:srgbClr val="F4B183"/>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grpSp>
          <p:grpSp>
            <p:nvGrpSpPr>
              <p:cNvPr id="223" name="Google Shape;213;p5"/>
              <p:cNvGrpSpPr/>
              <p:nvPr/>
            </p:nvGrpSpPr>
            <p:grpSpPr>
              <a:xfrm>
                <a:off x="5338836" y="-1"/>
                <a:ext cx="2900036" cy="382523"/>
                <a:chOff x="0" y="0"/>
                <a:chExt cx="2900035" cy="382522"/>
              </a:xfrm>
            </p:grpSpPr>
            <p:sp>
              <p:nvSpPr>
                <p:cNvPr id="221" name="Rectangle"/>
                <p:cNvSpPr/>
                <p:nvPr/>
              </p:nvSpPr>
              <p:spPr>
                <a:xfrm>
                  <a:off x="-1" y="-1"/>
                  <a:ext cx="2900037" cy="382524"/>
                </a:xfrm>
                <a:prstGeom prst="rect">
                  <a:avLst/>
                </a:prstGeom>
                <a:solidFill>
                  <a:srgbClr val="C55A11"/>
                </a:solidFill>
                <a:ln w="12700" cap="flat">
                  <a:noFill/>
                  <a:miter lim="400000"/>
                </a:ln>
                <a:effectLst/>
              </p:spPr>
              <p:txBody>
                <a:bodyPr wrap="square" lIns="45719" tIns="45719" rIns="45719" bIns="45719" numCol="1" anchor="ctr">
                  <a:noAutofit/>
                </a:bodyPr>
                <a:lstStyle/>
                <a:p>
                  <a:pPr algn="ctr">
                    <a:defRPr sz="1400"/>
                  </a:pPr>
                  <a:endParaRPr/>
                </a:p>
              </p:txBody>
            </p:sp>
            <p:sp>
              <p:nvSpPr>
                <p:cNvPr id="222" name="RESULT"/>
                <p:cNvSpPr txBox="1"/>
                <p:nvPr/>
              </p:nvSpPr>
              <p:spPr>
                <a:xfrm>
                  <a:off x="45724" y="40984"/>
                  <a:ext cx="2808587" cy="3005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1600" b="1">
                      <a:solidFill>
                        <a:srgbClr val="FFFFFF"/>
                      </a:solidFill>
                    </a:defRPr>
                  </a:lvl1pPr>
                </a:lstStyle>
                <a:p>
                  <a:r>
                    <a:t>RESULT</a:t>
                  </a:r>
                </a:p>
              </p:txBody>
            </p:sp>
          </p:grpSp>
        </p:grpSp>
      </p:grpSp>
      <p:sp>
        <p:nvSpPr>
          <p:cNvPr id="93" name="TextBox 36">
            <a:extLst>
              <a:ext uri="{FF2B5EF4-FFF2-40B4-BE49-F238E27FC236}">
                <a16:creationId xmlns:a16="http://schemas.microsoft.com/office/drawing/2014/main" id="{10A91572-AA82-4DBD-98FF-F63E97FD6DB7}"/>
              </a:ext>
            </a:extLst>
          </p:cNvPr>
          <p:cNvSpPr txBox="1"/>
          <p:nvPr/>
        </p:nvSpPr>
        <p:spPr>
          <a:xfrm>
            <a:off x="0" y="254913"/>
            <a:ext cx="12178148" cy="430887"/>
          </a:xfrm>
          <a:prstGeom prst="rect">
            <a:avLst/>
          </a:prstGeom>
          <a:solidFill>
            <a:schemeClr val="accent6">
              <a:lumMod val="40000"/>
              <a:lumOff val="60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defTabSz="914377">
              <a:defRPr sz="2200" b="1">
                <a:solidFill>
                  <a:srgbClr val="FFFFFF"/>
                </a:solidFill>
                <a:latin typeface="Arial"/>
                <a:ea typeface="Arial"/>
                <a:cs typeface="Arial"/>
                <a:sym typeface="Arial"/>
              </a:defRPr>
            </a:lvl1pPr>
          </a:lstStyle>
          <a:p>
            <a:r>
              <a:rPr b="0">
                <a:solidFill>
                  <a:schemeClr val="tx1"/>
                </a:solidFill>
                <a:latin typeface="Bauhaus 93" panose="04030905020B02020C02" pitchFamily="82" charset="0"/>
              </a:rPr>
              <a:t>HUBUNGAN KAPABILITAS APIP DENGAN SPIP TERINTEGRASI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 name="TextBox 5"/>
          <p:cNvSpPr txBox="1"/>
          <p:nvPr/>
        </p:nvSpPr>
        <p:spPr>
          <a:xfrm>
            <a:off x="403014" y="18024"/>
            <a:ext cx="11242088"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b="1">
                <a:solidFill>
                  <a:srgbClr val="FFFFFF"/>
                </a:solidFill>
                <a:latin typeface="Montserrat"/>
                <a:ea typeface="Montserrat"/>
                <a:cs typeface="Montserrat"/>
                <a:sym typeface="Montserrat"/>
              </a:defRPr>
            </a:lvl1pPr>
          </a:lstStyle>
          <a:p>
            <a:r>
              <a:rPr dirty="0" err="1"/>
              <a:t>Analisis</a:t>
            </a:r>
            <a:r>
              <a:rPr dirty="0"/>
              <a:t> </a:t>
            </a:r>
            <a:r>
              <a:rPr dirty="0" err="1"/>
              <a:t>Keterkaitan</a:t>
            </a:r>
            <a:r>
              <a:rPr dirty="0"/>
              <a:t> </a:t>
            </a:r>
            <a:r>
              <a:rPr dirty="0" err="1"/>
              <a:t>Kualitas</a:t>
            </a:r>
            <a:r>
              <a:rPr dirty="0"/>
              <a:t> </a:t>
            </a:r>
            <a:r>
              <a:rPr dirty="0" err="1"/>
              <a:t>Pengawasan</a:t>
            </a:r>
            <a:r>
              <a:rPr dirty="0"/>
              <a:t> APIP </a:t>
            </a:r>
            <a:r>
              <a:rPr dirty="0" err="1"/>
              <a:t>Terhadap</a:t>
            </a:r>
            <a:r>
              <a:rPr dirty="0"/>
              <a:t> </a:t>
            </a:r>
            <a:r>
              <a:rPr dirty="0" err="1"/>
              <a:t>Pencapaian</a:t>
            </a:r>
            <a:r>
              <a:rPr dirty="0"/>
              <a:t> 4 </a:t>
            </a:r>
            <a:r>
              <a:rPr dirty="0" err="1"/>
              <a:t>Tujuan</a:t>
            </a:r>
            <a:r>
              <a:rPr dirty="0"/>
              <a:t> SPIP</a:t>
            </a:r>
          </a:p>
        </p:txBody>
      </p:sp>
      <p:grpSp>
        <p:nvGrpSpPr>
          <p:cNvPr id="740" name="Rectangle 7"/>
          <p:cNvGrpSpPr/>
          <p:nvPr/>
        </p:nvGrpSpPr>
        <p:grpSpPr>
          <a:xfrm>
            <a:off x="2304288" y="4437648"/>
            <a:ext cx="9582912" cy="1596707"/>
            <a:chOff x="-1" y="-1"/>
            <a:chExt cx="9582911" cy="1596705"/>
          </a:xfrm>
        </p:grpSpPr>
        <p:sp>
          <p:nvSpPr>
            <p:cNvPr id="738" name="Rectangle"/>
            <p:cNvSpPr/>
            <p:nvPr/>
          </p:nvSpPr>
          <p:spPr>
            <a:xfrm>
              <a:off x="-1" y="-1"/>
              <a:ext cx="9536097" cy="1596705"/>
            </a:xfrm>
            <a:prstGeom prst="rect">
              <a:avLst/>
            </a:prstGeom>
            <a:solidFill>
              <a:srgbClr val="BFBFBF"/>
            </a:solidFill>
            <a:ln w="12700" cap="flat">
              <a:noFill/>
              <a:miter lim="400000"/>
            </a:ln>
            <a:effectLst/>
          </p:spPr>
          <p:txBody>
            <a:bodyPr wrap="square" lIns="45719" tIns="45719" rIns="45719" bIns="45719" numCol="1" anchor="t">
              <a:noAutofit/>
            </a:bodyPr>
            <a:lstStyle/>
            <a:p>
              <a:pPr>
                <a:defRPr sz="1600">
                  <a:latin typeface="Montserrat ExtraBold"/>
                  <a:ea typeface="Montserrat ExtraBold"/>
                  <a:cs typeface="Montserrat ExtraBold"/>
                  <a:sym typeface="Montserrat ExtraBold"/>
                </a:defRPr>
              </a:pPr>
              <a:endParaRPr/>
            </a:p>
          </p:txBody>
        </p:sp>
        <p:sp>
          <p:nvSpPr>
            <p:cNvPr id="739" name="Tujuan SPIP…"/>
            <p:cNvSpPr txBox="1"/>
            <p:nvPr/>
          </p:nvSpPr>
          <p:spPr>
            <a:xfrm>
              <a:off x="138253" y="702"/>
              <a:ext cx="9444657" cy="646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1600">
                  <a:latin typeface="Montserrat ExtraBold"/>
                  <a:ea typeface="Montserrat ExtraBold"/>
                  <a:cs typeface="Montserrat ExtraBold"/>
                  <a:sym typeface="Montserrat ExtraBold"/>
                </a:defRPr>
              </a:pPr>
              <a:r>
                <a:rPr sz="1200" dirty="0" err="1"/>
                <a:t>Tujuan</a:t>
              </a:r>
              <a:r>
                <a:rPr sz="1200" dirty="0"/>
                <a:t> SPIP</a:t>
              </a:r>
              <a:endParaRPr sz="1200" dirty="0">
                <a:solidFill>
                  <a:srgbClr val="FFFFFF"/>
                </a:solidFill>
              </a:endParaRPr>
            </a:p>
            <a:p>
              <a:pPr>
                <a:defRPr sz="1600">
                  <a:latin typeface="Montserrat ExtraBold"/>
                  <a:ea typeface="Montserrat ExtraBold"/>
                  <a:cs typeface="Montserrat ExtraBold"/>
                  <a:sym typeface="Montserrat ExtraBold"/>
                </a:defRPr>
              </a:pPr>
              <a:r>
                <a:rPr sz="1200" dirty="0"/>
                <a:t>(PP 60 </a:t>
              </a:r>
              <a:r>
                <a:rPr sz="1200" dirty="0" err="1"/>
                <a:t>Tahun</a:t>
              </a:r>
              <a:r>
                <a:rPr sz="1200" dirty="0"/>
                <a:t> 2008</a:t>
              </a:r>
              <a:endParaRPr sz="1200" dirty="0">
                <a:solidFill>
                  <a:srgbClr val="FFFFFF"/>
                </a:solidFill>
              </a:endParaRPr>
            </a:p>
            <a:p>
              <a:pPr>
                <a:defRPr sz="1600">
                  <a:latin typeface="Montserrat ExtraBold"/>
                  <a:ea typeface="Montserrat ExtraBold"/>
                  <a:cs typeface="Montserrat ExtraBold"/>
                  <a:sym typeface="Montserrat ExtraBold"/>
                </a:defRPr>
              </a:pPr>
              <a:r>
                <a:rPr sz="1200" dirty="0" err="1"/>
                <a:t>Pasal</a:t>
              </a:r>
              <a:r>
                <a:rPr sz="1200" dirty="0"/>
                <a:t> 2 </a:t>
              </a:r>
              <a:r>
                <a:rPr sz="1200" dirty="0" err="1"/>
                <a:t>ayat</a:t>
              </a:r>
              <a:r>
                <a:rPr sz="1200" dirty="0"/>
                <a:t> 3)</a:t>
              </a:r>
            </a:p>
          </p:txBody>
        </p:sp>
      </p:grpSp>
      <p:grpSp>
        <p:nvGrpSpPr>
          <p:cNvPr id="743" name="Rectangle 8"/>
          <p:cNvGrpSpPr/>
          <p:nvPr/>
        </p:nvGrpSpPr>
        <p:grpSpPr>
          <a:xfrm>
            <a:off x="2328196" y="884372"/>
            <a:ext cx="9536098" cy="3362847"/>
            <a:chOff x="-1" y="-1"/>
            <a:chExt cx="9536097" cy="3362844"/>
          </a:xfrm>
        </p:grpSpPr>
        <p:sp>
          <p:nvSpPr>
            <p:cNvPr id="741" name="Rectangle"/>
            <p:cNvSpPr/>
            <p:nvPr/>
          </p:nvSpPr>
          <p:spPr>
            <a:xfrm>
              <a:off x="-1" y="-1"/>
              <a:ext cx="9536097" cy="3362844"/>
            </a:xfrm>
            <a:prstGeom prst="rect">
              <a:avLst/>
            </a:prstGeom>
            <a:solidFill>
              <a:srgbClr val="E7E6E6"/>
            </a:solidFill>
            <a:ln w="28575" cap="flat">
              <a:solidFill>
                <a:srgbClr val="000000"/>
              </a:solidFill>
              <a:prstDash val="dash"/>
              <a:miter lim="800000"/>
            </a:ln>
            <a:effectLst/>
          </p:spPr>
          <p:txBody>
            <a:bodyPr wrap="square" lIns="45719" tIns="45719" rIns="45719" bIns="45719" numCol="1" anchor="t">
              <a:noAutofit/>
            </a:bodyPr>
            <a:lstStyle/>
            <a:p>
              <a:pPr>
                <a:defRPr sz="1600">
                  <a:latin typeface="Montserrat ExtraBold"/>
                  <a:ea typeface="Montserrat ExtraBold"/>
                  <a:cs typeface="Montserrat ExtraBold"/>
                  <a:sym typeface="Montserrat ExtraBold"/>
                </a:defRPr>
              </a:pPr>
              <a:endParaRPr/>
            </a:p>
          </p:txBody>
        </p:sp>
        <p:sp>
          <p:nvSpPr>
            <p:cNvPr id="742" name="Penilaian Kapabilitas APIP"/>
            <p:cNvSpPr txBox="1"/>
            <p:nvPr/>
          </p:nvSpPr>
          <p:spPr>
            <a:xfrm>
              <a:off x="34003" y="14287"/>
              <a:ext cx="9416081" cy="27699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600">
                  <a:latin typeface="Montserrat ExtraBold"/>
                  <a:ea typeface="Montserrat ExtraBold"/>
                  <a:cs typeface="Montserrat ExtraBold"/>
                  <a:sym typeface="Montserrat ExtraBold"/>
                </a:defRPr>
              </a:lvl1pPr>
            </a:lstStyle>
            <a:p>
              <a:r>
                <a:rPr sz="1200" dirty="0" err="1"/>
                <a:t>Penilaian</a:t>
              </a:r>
              <a:r>
                <a:rPr sz="1200" dirty="0"/>
                <a:t> </a:t>
              </a:r>
              <a:r>
                <a:rPr sz="1200" dirty="0" err="1"/>
                <a:t>Kapabilitas</a:t>
              </a:r>
              <a:r>
                <a:rPr sz="1200" dirty="0"/>
                <a:t> APIP</a:t>
              </a:r>
            </a:p>
          </p:txBody>
        </p:sp>
      </p:grpSp>
      <p:grpSp>
        <p:nvGrpSpPr>
          <p:cNvPr id="746" name="Rectangle 9"/>
          <p:cNvGrpSpPr/>
          <p:nvPr/>
        </p:nvGrpSpPr>
        <p:grpSpPr>
          <a:xfrm>
            <a:off x="327706" y="884373"/>
            <a:ext cx="1644073" cy="5821229"/>
            <a:chOff x="0" y="0"/>
            <a:chExt cx="1644071" cy="5821225"/>
          </a:xfrm>
        </p:grpSpPr>
        <p:sp>
          <p:nvSpPr>
            <p:cNvPr id="744" name="Rectangle"/>
            <p:cNvSpPr/>
            <p:nvPr/>
          </p:nvSpPr>
          <p:spPr>
            <a:xfrm>
              <a:off x="0" y="0"/>
              <a:ext cx="1644071" cy="5821225"/>
            </a:xfrm>
            <a:prstGeom prst="rect">
              <a:avLst/>
            </a:prstGeom>
            <a:solidFill>
              <a:srgbClr val="DBDBDB"/>
            </a:solidFill>
            <a:ln w="12700" cap="flat">
              <a:noFill/>
              <a:miter lim="400000"/>
            </a:ln>
            <a:effectLst/>
          </p:spPr>
          <p:txBody>
            <a:bodyPr wrap="square" lIns="45719" tIns="45719" rIns="45719" bIns="45719" numCol="1" anchor="b">
              <a:noAutofit/>
            </a:bodyPr>
            <a:lstStyle/>
            <a:p>
              <a:pPr algn="ctr">
                <a:defRPr>
                  <a:solidFill>
                    <a:srgbClr val="FFFFFF"/>
                  </a:solidFill>
                </a:defRPr>
              </a:pPr>
              <a:endParaRPr/>
            </a:p>
          </p:txBody>
        </p:sp>
        <p:sp>
          <p:nvSpPr>
            <p:cNvPr id="745" name="PENILAIAN SUB-SUB UNSUR SPIP"/>
            <p:cNvSpPr txBox="1"/>
            <p:nvPr/>
          </p:nvSpPr>
          <p:spPr>
            <a:xfrm>
              <a:off x="45719" y="5314138"/>
              <a:ext cx="1552631" cy="43088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b">
              <a:spAutoFit/>
            </a:bodyPr>
            <a:lstStyle>
              <a:lvl1pPr algn="ctr">
                <a:defRPr sz="1200">
                  <a:latin typeface="Montserrat"/>
                  <a:ea typeface="Montserrat"/>
                  <a:cs typeface="Montserrat"/>
                  <a:sym typeface="Montserrat"/>
                </a:defRPr>
              </a:lvl1pPr>
            </a:lstStyle>
            <a:p>
              <a:r>
                <a:rPr sz="1050" b="1" dirty="0"/>
                <a:t>PENILAIAN SUB-SUB UNSUR SPIP</a:t>
              </a:r>
            </a:p>
          </p:txBody>
        </p:sp>
      </p:grpSp>
      <p:grpSp>
        <p:nvGrpSpPr>
          <p:cNvPr id="749" name="Rectangle: Rounded Corners 10"/>
          <p:cNvGrpSpPr/>
          <p:nvPr/>
        </p:nvGrpSpPr>
        <p:grpSpPr>
          <a:xfrm>
            <a:off x="410832" y="1043735"/>
            <a:ext cx="415638" cy="360220"/>
            <a:chOff x="0" y="0"/>
            <a:chExt cx="415636" cy="360219"/>
          </a:xfrm>
        </p:grpSpPr>
        <p:sp>
          <p:nvSpPr>
            <p:cNvPr id="747" name="Rounded Rectangle"/>
            <p:cNvSpPr/>
            <p:nvPr/>
          </p:nvSpPr>
          <p:spPr>
            <a:xfrm>
              <a:off x="0" y="0"/>
              <a:ext cx="415637" cy="360220"/>
            </a:xfrm>
            <a:prstGeom prst="roundRect">
              <a:avLst>
                <a:gd name="adj" fmla="val 16667"/>
              </a:avLst>
            </a:prstGeom>
            <a:solidFill>
              <a:srgbClr val="548235"/>
            </a:solidFill>
            <a:ln w="12700" cap="flat">
              <a:noFill/>
              <a:miter lim="400000"/>
            </a:ln>
            <a:effectLst/>
          </p:spPr>
          <p:txBody>
            <a:bodyPr wrap="square" lIns="45719" tIns="45719" rIns="45719" bIns="45719" numCol="1" anchor="ctr">
              <a:noAutofit/>
            </a:bodyPr>
            <a:lstStyle/>
            <a:p>
              <a:pPr algn="ctr">
                <a:defRPr sz="1100" b="1">
                  <a:solidFill>
                    <a:srgbClr val="FFFFFF"/>
                  </a:solidFill>
                  <a:latin typeface="Montserrat"/>
                  <a:ea typeface="Montserrat"/>
                  <a:cs typeface="Montserrat"/>
                  <a:sym typeface="Montserrat"/>
                </a:defRPr>
              </a:pPr>
              <a:endParaRPr/>
            </a:p>
          </p:txBody>
        </p:sp>
        <p:sp>
          <p:nvSpPr>
            <p:cNvPr id="748" name="1.1"/>
            <p:cNvSpPr txBox="1"/>
            <p:nvPr/>
          </p:nvSpPr>
          <p:spPr>
            <a:xfrm>
              <a:off x="63304" y="51839"/>
              <a:ext cx="289029" cy="2565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100" b="1">
                  <a:solidFill>
                    <a:srgbClr val="FFFFFF"/>
                  </a:solidFill>
                  <a:latin typeface="Montserrat"/>
                  <a:ea typeface="Montserrat"/>
                  <a:cs typeface="Montserrat"/>
                  <a:sym typeface="Montserrat"/>
                </a:defRPr>
              </a:lvl1pPr>
            </a:lstStyle>
            <a:p>
              <a:r>
                <a:t>1.1</a:t>
              </a:r>
            </a:p>
          </p:txBody>
        </p:sp>
      </p:grpSp>
      <p:grpSp>
        <p:nvGrpSpPr>
          <p:cNvPr id="752" name="Rectangle: Rounded Corners 11"/>
          <p:cNvGrpSpPr/>
          <p:nvPr/>
        </p:nvGrpSpPr>
        <p:grpSpPr>
          <a:xfrm>
            <a:off x="941923" y="1043735"/>
            <a:ext cx="415638" cy="360220"/>
            <a:chOff x="0" y="0"/>
            <a:chExt cx="415636" cy="360219"/>
          </a:xfrm>
        </p:grpSpPr>
        <p:sp>
          <p:nvSpPr>
            <p:cNvPr id="750" name="Rounded Rectangle"/>
            <p:cNvSpPr/>
            <p:nvPr/>
          </p:nvSpPr>
          <p:spPr>
            <a:xfrm>
              <a:off x="0" y="0"/>
              <a:ext cx="415637" cy="360220"/>
            </a:xfrm>
            <a:prstGeom prst="roundRect">
              <a:avLst>
                <a:gd name="adj" fmla="val 16667"/>
              </a:avLst>
            </a:prstGeom>
            <a:solidFill>
              <a:srgbClr val="548235"/>
            </a:solidFill>
            <a:ln w="12700" cap="flat">
              <a:noFill/>
              <a:miter lim="400000"/>
            </a:ln>
            <a:effectLst/>
          </p:spPr>
          <p:txBody>
            <a:bodyPr wrap="square" lIns="45719" tIns="45719" rIns="45719" bIns="45719" numCol="1" anchor="ctr">
              <a:noAutofit/>
            </a:bodyPr>
            <a:lstStyle/>
            <a:p>
              <a:pPr algn="ctr">
                <a:defRPr sz="1100" b="1">
                  <a:solidFill>
                    <a:srgbClr val="FFFFFF"/>
                  </a:solidFill>
                  <a:latin typeface="Montserrat"/>
                  <a:ea typeface="Montserrat"/>
                  <a:cs typeface="Montserrat"/>
                  <a:sym typeface="Montserrat"/>
                </a:defRPr>
              </a:pPr>
              <a:endParaRPr/>
            </a:p>
          </p:txBody>
        </p:sp>
        <p:sp>
          <p:nvSpPr>
            <p:cNvPr id="751" name="1.2"/>
            <p:cNvSpPr txBox="1"/>
            <p:nvPr/>
          </p:nvSpPr>
          <p:spPr>
            <a:xfrm>
              <a:off x="63304" y="51839"/>
              <a:ext cx="289029" cy="2565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100" b="1">
                  <a:solidFill>
                    <a:srgbClr val="FFFFFF"/>
                  </a:solidFill>
                  <a:latin typeface="Montserrat"/>
                  <a:ea typeface="Montserrat"/>
                  <a:cs typeface="Montserrat"/>
                  <a:sym typeface="Montserrat"/>
                </a:defRPr>
              </a:lvl1pPr>
            </a:lstStyle>
            <a:p>
              <a:r>
                <a:t>1.2</a:t>
              </a:r>
            </a:p>
          </p:txBody>
        </p:sp>
      </p:grpSp>
      <p:grpSp>
        <p:nvGrpSpPr>
          <p:cNvPr id="755" name="Rectangle: Rounded Corners 12"/>
          <p:cNvGrpSpPr/>
          <p:nvPr/>
        </p:nvGrpSpPr>
        <p:grpSpPr>
          <a:xfrm>
            <a:off x="1473014" y="1043735"/>
            <a:ext cx="415638" cy="360220"/>
            <a:chOff x="0" y="0"/>
            <a:chExt cx="415636" cy="360219"/>
          </a:xfrm>
        </p:grpSpPr>
        <p:sp>
          <p:nvSpPr>
            <p:cNvPr id="753" name="Rounded Rectangle"/>
            <p:cNvSpPr/>
            <p:nvPr/>
          </p:nvSpPr>
          <p:spPr>
            <a:xfrm>
              <a:off x="0" y="0"/>
              <a:ext cx="415637" cy="360220"/>
            </a:xfrm>
            <a:prstGeom prst="roundRect">
              <a:avLst>
                <a:gd name="adj" fmla="val 16667"/>
              </a:avLst>
            </a:prstGeom>
            <a:solidFill>
              <a:srgbClr val="548235"/>
            </a:solidFill>
            <a:ln w="12700" cap="flat">
              <a:noFill/>
              <a:miter lim="400000"/>
            </a:ln>
            <a:effectLst/>
          </p:spPr>
          <p:txBody>
            <a:bodyPr wrap="square" lIns="45719" tIns="45719" rIns="45719" bIns="45719" numCol="1" anchor="ctr">
              <a:noAutofit/>
            </a:bodyPr>
            <a:lstStyle/>
            <a:p>
              <a:pPr algn="ctr">
                <a:defRPr sz="1100" b="1">
                  <a:solidFill>
                    <a:srgbClr val="FFFFFF"/>
                  </a:solidFill>
                  <a:latin typeface="Montserrat"/>
                  <a:ea typeface="Montserrat"/>
                  <a:cs typeface="Montserrat"/>
                  <a:sym typeface="Montserrat"/>
                </a:defRPr>
              </a:pPr>
              <a:endParaRPr/>
            </a:p>
          </p:txBody>
        </p:sp>
        <p:sp>
          <p:nvSpPr>
            <p:cNvPr id="754" name="1.3"/>
            <p:cNvSpPr txBox="1"/>
            <p:nvPr/>
          </p:nvSpPr>
          <p:spPr>
            <a:xfrm>
              <a:off x="63304" y="51839"/>
              <a:ext cx="289029" cy="2565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100" b="1">
                  <a:solidFill>
                    <a:srgbClr val="FFFFFF"/>
                  </a:solidFill>
                  <a:latin typeface="Montserrat"/>
                  <a:ea typeface="Montserrat"/>
                  <a:cs typeface="Montserrat"/>
                  <a:sym typeface="Montserrat"/>
                </a:defRPr>
              </a:lvl1pPr>
            </a:lstStyle>
            <a:p>
              <a:r>
                <a:t>1.3</a:t>
              </a:r>
            </a:p>
          </p:txBody>
        </p:sp>
      </p:grpSp>
      <p:grpSp>
        <p:nvGrpSpPr>
          <p:cNvPr id="758" name="Rectangle: Rounded Corners 13"/>
          <p:cNvGrpSpPr/>
          <p:nvPr/>
        </p:nvGrpSpPr>
        <p:grpSpPr>
          <a:xfrm>
            <a:off x="410832" y="1491699"/>
            <a:ext cx="415638" cy="360220"/>
            <a:chOff x="0" y="0"/>
            <a:chExt cx="415636" cy="360219"/>
          </a:xfrm>
        </p:grpSpPr>
        <p:sp>
          <p:nvSpPr>
            <p:cNvPr id="756" name="Rounded Rectangle"/>
            <p:cNvSpPr/>
            <p:nvPr/>
          </p:nvSpPr>
          <p:spPr>
            <a:xfrm>
              <a:off x="0" y="0"/>
              <a:ext cx="415637" cy="360220"/>
            </a:xfrm>
            <a:prstGeom prst="roundRect">
              <a:avLst>
                <a:gd name="adj" fmla="val 16667"/>
              </a:avLst>
            </a:prstGeom>
            <a:solidFill>
              <a:srgbClr val="548235"/>
            </a:solidFill>
            <a:ln w="12700" cap="flat">
              <a:noFill/>
              <a:miter lim="400000"/>
            </a:ln>
            <a:effectLst/>
          </p:spPr>
          <p:txBody>
            <a:bodyPr wrap="square" lIns="45719" tIns="45719" rIns="45719" bIns="45719" numCol="1" anchor="ctr">
              <a:noAutofit/>
            </a:bodyPr>
            <a:lstStyle/>
            <a:p>
              <a:pPr algn="ctr">
                <a:defRPr sz="1100" b="1">
                  <a:solidFill>
                    <a:srgbClr val="FFFFFF"/>
                  </a:solidFill>
                  <a:latin typeface="Montserrat"/>
                  <a:ea typeface="Montserrat"/>
                  <a:cs typeface="Montserrat"/>
                  <a:sym typeface="Montserrat"/>
                </a:defRPr>
              </a:pPr>
              <a:endParaRPr/>
            </a:p>
          </p:txBody>
        </p:sp>
        <p:sp>
          <p:nvSpPr>
            <p:cNvPr id="757" name="1.4"/>
            <p:cNvSpPr txBox="1"/>
            <p:nvPr/>
          </p:nvSpPr>
          <p:spPr>
            <a:xfrm>
              <a:off x="63304" y="51839"/>
              <a:ext cx="289029" cy="2565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100" b="1">
                  <a:solidFill>
                    <a:srgbClr val="FFFFFF"/>
                  </a:solidFill>
                  <a:latin typeface="Montserrat"/>
                  <a:ea typeface="Montserrat"/>
                  <a:cs typeface="Montserrat"/>
                  <a:sym typeface="Montserrat"/>
                </a:defRPr>
              </a:lvl1pPr>
            </a:lstStyle>
            <a:p>
              <a:r>
                <a:t>1.4</a:t>
              </a:r>
            </a:p>
          </p:txBody>
        </p:sp>
      </p:grpSp>
      <p:grpSp>
        <p:nvGrpSpPr>
          <p:cNvPr id="761" name="Rectangle: Rounded Corners 14"/>
          <p:cNvGrpSpPr/>
          <p:nvPr/>
        </p:nvGrpSpPr>
        <p:grpSpPr>
          <a:xfrm>
            <a:off x="941923" y="1491699"/>
            <a:ext cx="415638" cy="360220"/>
            <a:chOff x="0" y="0"/>
            <a:chExt cx="415636" cy="360219"/>
          </a:xfrm>
        </p:grpSpPr>
        <p:sp>
          <p:nvSpPr>
            <p:cNvPr id="759" name="Rounded Rectangle"/>
            <p:cNvSpPr/>
            <p:nvPr/>
          </p:nvSpPr>
          <p:spPr>
            <a:xfrm>
              <a:off x="0" y="0"/>
              <a:ext cx="415637" cy="360220"/>
            </a:xfrm>
            <a:prstGeom prst="roundRect">
              <a:avLst>
                <a:gd name="adj" fmla="val 16667"/>
              </a:avLst>
            </a:prstGeom>
            <a:solidFill>
              <a:srgbClr val="548235"/>
            </a:solidFill>
            <a:ln w="12700" cap="flat">
              <a:noFill/>
              <a:miter lim="400000"/>
            </a:ln>
            <a:effectLst/>
          </p:spPr>
          <p:txBody>
            <a:bodyPr wrap="square" lIns="45719" tIns="45719" rIns="45719" bIns="45719" numCol="1" anchor="ctr">
              <a:noAutofit/>
            </a:bodyPr>
            <a:lstStyle/>
            <a:p>
              <a:pPr algn="ctr">
                <a:defRPr sz="1100" b="1">
                  <a:solidFill>
                    <a:srgbClr val="FFFFFF"/>
                  </a:solidFill>
                  <a:latin typeface="Montserrat"/>
                  <a:ea typeface="Montserrat"/>
                  <a:cs typeface="Montserrat"/>
                  <a:sym typeface="Montserrat"/>
                </a:defRPr>
              </a:pPr>
              <a:endParaRPr/>
            </a:p>
          </p:txBody>
        </p:sp>
        <p:sp>
          <p:nvSpPr>
            <p:cNvPr id="760" name="1.5"/>
            <p:cNvSpPr txBox="1"/>
            <p:nvPr/>
          </p:nvSpPr>
          <p:spPr>
            <a:xfrm>
              <a:off x="63304" y="51839"/>
              <a:ext cx="289029" cy="2565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100" b="1">
                  <a:solidFill>
                    <a:srgbClr val="FFFFFF"/>
                  </a:solidFill>
                  <a:latin typeface="Montserrat"/>
                  <a:ea typeface="Montserrat"/>
                  <a:cs typeface="Montserrat"/>
                  <a:sym typeface="Montserrat"/>
                </a:defRPr>
              </a:lvl1pPr>
            </a:lstStyle>
            <a:p>
              <a:r>
                <a:t>1.5</a:t>
              </a:r>
            </a:p>
          </p:txBody>
        </p:sp>
      </p:grpSp>
      <p:grpSp>
        <p:nvGrpSpPr>
          <p:cNvPr id="764" name="Rectangle: Rounded Corners 15"/>
          <p:cNvGrpSpPr/>
          <p:nvPr/>
        </p:nvGrpSpPr>
        <p:grpSpPr>
          <a:xfrm>
            <a:off x="1473014" y="1491699"/>
            <a:ext cx="415638" cy="360220"/>
            <a:chOff x="0" y="0"/>
            <a:chExt cx="415636" cy="360219"/>
          </a:xfrm>
        </p:grpSpPr>
        <p:sp>
          <p:nvSpPr>
            <p:cNvPr id="762" name="Rounded Rectangle"/>
            <p:cNvSpPr/>
            <p:nvPr/>
          </p:nvSpPr>
          <p:spPr>
            <a:xfrm>
              <a:off x="0" y="0"/>
              <a:ext cx="415637" cy="360220"/>
            </a:xfrm>
            <a:prstGeom prst="roundRect">
              <a:avLst>
                <a:gd name="adj" fmla="val 16667"/>
              </a:avLst>
            </a:prstGeom>
            <a:solidFill>
              <a:srgbClr val="548235"/>
            </a:solidFill>
            <a:ln w="12700" cap="flat">
              <a:noFill/>
              <a:miter lim="400000"/>
            </a:ln>
            <a:effectLst/>
          </p:spPr>
          <p:txBody>
            <a:bodyPr wrap="square" lIns="45719" tIns="45719" rIns="45719" bIns="45719" numCol="1" anchor="ctr">
              <a:noAutofit/>
            </a:bodyPr>
            <a:lstStyle/>
            <a:p>
              <a:pPr algn="ctr">
                <a:defRPr sz="1100" b="1">
                  <a:solidFill>
                    <a:srgbClr val="FFFFFF"/>
                  </a:solidFill>
                  <a:latin typeface="Montserrat"/>
                  <a:ea typeface="Montserrat"/>
                  <a:cs typeface="Montserrat"/>
                  <a:sym typeface="Montserrat"/>
                </a:defRPr>
              </a:pPr>
              <a:endParaRPr/>
            </a:p>
          </p:txBody>
        </p:sp>
        <p:sp>
          <p:nvSpPr>
            <p:cNvPr id="763" name="1.6"/>
            <p:cNvSpPr txBox="1"/>
            <p:nvPr/>
          </p:nvSpPr>
          <p:spPr>
            <a:xfrm>
              <a:off x="63304" y="51839"/>
              <a:ext cx="289029" cy="2565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100" b="1">
                  <a:solidFill>
                    <a:srgbClr val="FFFFFF"/>
                  </a:solidFill>
                  <a:latin typeface="Montserrat"/>
                  <a:ea typeface="Montserrat"/>
                  <a:cs typeface="Montserrat"/>
                  <a:sym typeface="Montserrat"/>
                </a:defRPr>
              </a:lvl1pPr>
            </a:lstStyle>
            <a:p>
              <a:r>
                <a:t>1.6</a:t>
              </a:r>
            </a:p>
          </p:txBody>
        </p:sp>
      </p:grpSp>
      <p:grpSp>
        <p:nvGrpSpPr>
          <p:cNvPr id="767" name="Rectangle: Rounded Corners 16"/>
          <p:cNvGrpSpPr/>
          <p:nvPr/>
        </p:nvGrpSpPr>
        <p:grpSpPr>
          <a:xfrm>
            <a:off x="941923" y="1999703"/>
            <a:ext cx="1815844" cy="461819"/>
            <a:chOff x="0" y="0"/>
            <a:chExt cx="1815843" cy="461817"/>
          </a:xfrm>
        </p:grpSpPr>
        <p:sp>
          <p:nvSpPr>
            <p:cNvPr id="765" name="Rounded Rectangle"/>
            <p:cNvSpPr/>
            <p:nvPr/>
          </p:nvSpPr>
          <p:spPr>
            <a:xfrm>
              <a:off x="0" y="0"/>
              <a:ext cx="1815844" cy="461818"/>
            </a:xfrm>
            <a:prstGeom prst="roundRect">
              <a:avLst>
                <a:gd name="adj" fmla="val 16667"/>
              </a:avLst>
            </a:prstGeom>
            <a:solidFill>
              <a:srgbClr val="262626"/>
            </a:solidFill>
            <a:ln w="12700" cap="flat">
              <a:noFill/>
              <a:miter lim="400000"/>
            </a:ln>
            <a:effectLst/>
          </p:spPr>
          <p:txBody>
            <a:bodyPr wrap="square" lIns="45719" tIns="45719" rIns="45719" bIns="45719" numCol="1" anchor="ctr">
              <a:noAutofit/>
            </a:bodyPr>
            <a:lstStyle/>
            <a:p>
              <a:pPr>
                <a:defRPr sz="1100" b="1">
                  <a:solidFill>
                    <a:srgbClr val="FFFFFF"/>
                  </a:solidFill>
                  <a:latin typeface="Montserrat"/>
                  <a:ea typeface="Montserrat"/>
                  <a:cs typeface="Montserrat"/>
                  <a:sym typeface="Montserrat"/>
                </a:defRPr>
              </a:pPr>
              <a:endParaRPr/>
            </a:p>
          </p:txBody>
        </p:sp>
        <p:sp>
          <p:nvSpPr>
            <p:cNvPr id="766" name="1.7 Perwujudan Peran APIP yang Efektif"/>
            <p:cNvSpPr txBox="1"/>
            <p:nvPr/>
          </p:nvSpPr>
          <p:spPr>
            <a:xfrm>
              <a:off x="68263" y="20088"/>
              <a:ext cx="1679317" cy="4216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defRPr sz="1100" b="1">
                  <a:solidFill>
                    <a:srgbClr val="FFFFFF"/>
                  </a:solidFill>
                  <a:latin typeface="Montserrat"/>
                  <a:ea typeface="Montserrat"/>
                  <a:cs typeface="Montserrat"/>
                  <a:sym typeface="Montserrat"/>
                </a:defRPr>
              </a:lvl1pPr>
            </a:lstStyle>
            <a:p>
              <a:r>
                <a:t>1.7 Perwujudan Peran APIP yang Efektif</a:t>
              </a:r>
            </a:p>
          </p:txBody>
        </p:sp>
      </p:grpSp>
      <p:grpSp>
        <p:nvGrpSpPr>
          <p:cNvPr id="770" name="Rectangle: Rounded Corners 17"/>
          <p:cNvGrpSpPr/>
          <p:nvPr/>
        </p:nvGrpSpPr>
        <p:grpSpPr>
          <a:xfrm>
            <a:off x="410832" y="3112692"/>
            <a:ext cx="415638" cy="360220"/>
            <a:chOff x="0" y="0"/>
            <a:chExt cx="415636" cy="360219"/>
          </a:xfrm>
        </p:grpSpPr>
        <p:sp>
          <p:nvSpPr>
            <p:cNvPr id="768" name="Rounded Rectangle"/>
            <p:cNvSpPr/>
            <p:nvPr/>
          </p:nvSpPr>
          <p:spPr>
            <a:xfrm>
              <a:off x="0" y="0"/>
              <a:ext cx="415637" cy="360220"/>
            </a:xfrm>
            <a:prstGeom prst="roundRect">
              <a:avLst>
                <a:gd name="adj" fmla="val 16667"/>
              </a:avLst>
            </a:prstGeom>
            <a:solidFill>
              <a:srgbClr val="535353"/>
            </a:solidFill>
            <a:ln w="12700" cap="flat">
              <a:noFill/>
              <a:miter lim="400000"/>
            </a:ln>
            <a:effectLst/>
          </p:spPr>
          <p:txBody>
            <a:bodyPr wrap="square" lIns="45719" tIns="45719" rIns="45719" bIns="45719" numCol="1" anchor="ctr">
              <a:noAutofit/>
            </a:bodyPr>
            <a:lstStyle/>
            <a:p>
              <a:pPr algn="ctr">
                <a:defRPr sz="1000" b="1">
                  <a:solidFill>
                    <a:srgbClr val="FFFFFF"/>
                  </a:solidFill>
                  <a:latin typeface="Montserrat"/>
                  <a:ea typeface="Montserrat"/>
                  <a:cs typeface="Montserrat"/>
                  <a:sym typeface="Montserrat"/>
                </a:defRPr>
              </a:pPr>
              <a:endParaRPr/>
            </a:p>
          </p:txBody>
        </p:sp>
        <p:sp>
          <p:nvSpPr>
            <p:cNvPr id="769" name="3.1"/>
            <p:cNvSpPr txBox="1"/>
            <p:nvPr/>
          </p:nvSpPr>
          <p:spPr>
            <a:xfrm>
              <a:off x="63304" y="58189"/>
              <a:ext cx="289029" cy="243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000" b="1">
                  <a:solidFill>
                    <a:srgbClr val="FFFFFF"/>
                  </a:solidFill>
                  <a:latin typeface="Montserrat"/>
                  <a:ea typeface="Montserrat"/>
                  <a:cs typeface="Montserrat"/>
                  <a:sym typeface="Montserrat"/>
                </a:defRPr>
              </a:lvl1pPr>
            </a:lstStyle>
            <a:p>
              <a:r>
                <a:t>3.1</a:t>
              </a:r>
            </a:p>
          </p:txBody>
        </p:sp>
      </p:grpSp>
      <p:grpSp>
        <p:nvGrpSpPr>
          <p:cNvPr id="773" name="Rectangle: Rounded Corners 18"/>
          <p:cNvGrpSpPr/>
          <p:nvPr/>
        </p:nvGrpSpPr>
        <p:grpSpPr>
          <a:xfrm>
            <a:off x="941923" y="3112692"/>
            <a:ext cx="415638" cy="360220"/>
            <a:chOff x="0" y="0"/>
            <a:chExt cx="415636" cy="360219"/>
          </a:xfrm>
        </p:grpSpPr>
        <p:sp>
          <p:nvSpPr>
            <p:cNvPr id="771" name="Rounded Rectangle"/>
            <p:cNvSpPr/>
            <p:nvPr/>
          </p:nvSpPr>
          <p:spPr>
            <a:xfrm>
              <a:off x="0" y="0"/>
              <a:ext cx="415637" cy="360220"/>
            </a:xfrm>
            <a:prstGeom prst="roundRect">
              <a:avLst>
                <a:gd name="adj" fmla="val 16667"/>
              </a:avLst>
            </a:prstGeom>
            <a:solidFill>
              <a:srgbClr val="535353"/>
            </a:solidFill>
            <a:ln w="12700" cap="flat">
              <a:noFill/>
              <a:miter lim="400000"/>
            </a:ln>
            <a:effectLst/>
          </p:spPr>
          <p:txBody>
            <a:bodyPr wrap="square" lIns="45719" tIns="45719" rIns="45719" bIns="45719" numCol="1" anchor="ctr">
              <a:noAutofit/>
            </a:bodyPr>
            <a:lstStyle/>
            <a:p>
              <a:pPr algn="ctr">
                <a:defRPr sz="1000" b="1">
                  <a:solidFill>
                    <a:srgbClr val="FFFFFF"/>
                  </a:solidFill>
                  <a:latin typeface="Montserrat"/>
                  <a:ea typeface="Montserrat"/>
                  <a:cs typeface="Montserrat"/>
                  <a:sym typeface="Montserrat"/>
                </a:defRPr>
              </a:pPr>
              <a:endParaRPr/>
            </a:p>
          </p:txBody>
        </p:sp>
        <p:sp>
          <p:nvSpPr>
            <p:cNvPr id="772" name="3.2"/>
            <p:cNvSpPr txBox="1"/>
            <p:nvPr/>
          </p:nvSpPr>
          <p:spPr>
            <a:xfrm>
              <a:off x="63304" y="58189"/>
              <a:ext cx="289029" cy="243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000" b="1">
                  <a:solidFill>
                    <a:srgbClr val="FFFFFF"/>
                  </a:solidFill>
                  <a:latin typeface="Montserrat"/>
                  <a:ea typeface="Montserrat"/>
                  <a:cs typeface="Montserrat"/>
                  <a:sym typeface="Montserrat"/>
                </a:defRPr>
              </a:lvl1pPr>
            </a:lstStyle>
            <a:p>
              <a:r>
                <a:t>3.2</a:t>
              </a:r>
            </a:p>
          </p:txBody>
        </p:sp>
      </p:grpSp>
      <p:grpSp>
        <p:nvGrpSpPr>
          <p:cNvPr id="776" name="Rectangle: Rounded Corners 19"/>
          <p:cNvGrpSpPr/>
          <p:nvPr/>
        </p:nvGrpSpPr>
        <p:grpSpPr>
          <a:xfrm>
            <a:off x="1473014" y="3112692"/>
            <a:ext cx="415638" cy="360220"/>
            <a:chOff x="0" y="0"/>
            <a:chExt cx="415636" cy="360219"/>
          </a:xfrm>
        </p:grpSpPr>
        <p:sp>
          <p:nvSpPr>
            <p:cNvPr id="774" name="Rounded Rectangle"/>
            <p:cNvSpPr/>
            <p:nvPr/>
          </p:nvSpPr>
          <p:spPr>
            <a:xfrm>
              <a:off x="0" y="0"/>
              <a:ext cx="415637" cy="360220"/>
            </a:xfrm>
            <a:prstGeom prst="roundRect">
              <a:avLst>
                <a:gd name="adj" fmla="val 16667"/>
              </a:avLst>
            </a:prstGeom>
            <a:solidFill>
              <a:srgbClr val="535353"/>
            </a:solidFill>
            <a:ln w="12700" cap="flat">
              <a:noFill/>
              <a:miter lim="400000"/>
            </a:ln>
            <a:effectLst/>
          </p:spPr>
          <p:txBody>
            <a:bodyPr wrap="square" lIns="45719" tIns="45719" rIns="45719" bIns="45719" numCol="1" anchor="ctr">
              <a:noAutofit/>
            </a:bodyPr>
            <a:lstStyle/>
            <a:p>
              <a:pPr algn="ctr">
                <a:defRPr sz="1000" b="1">
                  <a:solidFill>
                    <a:srgbClr val="FFFFFF"/>
                  </a:solidFill>
                  <a:latin typeface="Montserrat"/>
                  <a:ea typeface="Montserrat"/>
                  <a:cs typeface="Montserrat"/>
                  <a:sym typeface="Montserrat"/>
                </a:defRPr>
              </a:pPr>
              <a:endParaRPr/>
            </a:p>
          </p:txBody>
        </p:sp>
        <p:sp>
          <p:nvSpPr>
            <p:cNvPr id="775" name="3.3"/>
            <p:cNvSpPr txBox="1"/>
            <p:nvPr/>
          </p:nvSpPr>
          <p:spPr>
            <a:xfrm>
              <a:off x="63304" y="58189"/>
              <a:ext cx="289029" cy="243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000" b="1">
                  <a:solidFill>
                    <a:srgbClr val="FFFFFF"/>
                  </a:solidFill>
                  <a:latin typeface="Montserrat"/>
                  <a:ea typeface="Montserrat"/>
                  <a:cs typeface="Montserrat"/>
                  <a:sym typeface="Montserrat"/>
                </a:defRPr>
              </a:lvl1pPr>
            </a:lstStyle>
            <a:p>
              <a:r>
                <a:t>3.3</a:t>
              </a:r>
            </a:p>
          </p:txBody>
        </p:sp>
      </p:grpSp>
      <p:grpSp>
        <p:nvGrpSpPr>
          <p:cNvPr id="779" name="Rectangle: Rounded Corners 20"/>
          <p:cNvGrpSpPr/>
          <p:nvPr/>
        </p:nvGrpSpPr>
        <p:grpSpPr>
          <a:xfrm>
            <a:off x="410832" y="3560655"/>
            <a:ext cx="415638" cy="360220"/>
            <a:chOff x="0" y="0"/>
            <a:chExt cx="415636" cy="360219"/>
          </a:xfrm>
        </p:grpSpPr>
        <p:sp>
          <p:nvSpPr>
            <p:cNvPr id="777" name="Rounded Rectangle"/>
            <p:cNvSpPr/>
            <p:nvPr/>
          </p:nvSpPr>
          <p:spPr>
            <a:xfrm>
              <a:off x="0" y="0"/>
              <a:ext cx="415637" cy="360220"/>
            </a:xfrm>
            <a:prstGeom prst="roundRect">
              <a:avLst>
                <a:gd name="adj" fmla="val 16667"/>
              </a:avLst>
            </a:prstGeom>
            <a:solidFill>
              <a:srgbClr val="535353"/>
            </a:solidFill>
            <a:ln w="12700" cap="flat">
              <a:noFill/>
              <a:miter lim="400000"/>
            </a:ln>
            <a:effectLst/>
          </p:spPr>
          <p:txBody>
            <a:bodyPr wrap="square" lIns="45719" tIns="45719" rIns="45719" bIns="45719" numCol="1" anchor="ctr">
              <a:noAutofit/>
            </a:bodyPr>
            <a:lstStyle/>
            <a:p>
              <a:pPr algn="ctr">
                <a:defRPr sz="1000" b="1">
                  <a:solidFill>
                    <a:srgbClr val="FFFFFF"/>
                  </a:solidFill>
                  <a:latin typeface="Montserrat"/>
                  <a:ea typeface="Montserrat"/>
                  <a:cs typeface="Montserrat"/>
                  <a:sym typeface="Montserrat"/>
                </a:defRPr>
              </a:pPr>
              <a:endParaRPr/>
            </a:p>
          </p:txBody>
        </p:sp>
        <p:sp>
          <p:nvSpPr>
            <p:cNvPr id="778" name="3.4"/>
            <p:cNvSpPr txBox="1"/>
            <p:nvPr/>
          </p:nvSpPr>
          <p:spPr>
            <a:xfrm>
              <a:off x="63304" y="58189"/>
              <a:ext cx="289029" cy="243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000" b="1">
                  <a:solidFill>
                    <a:srgbClr val="FFFFFF"/>
                  </a:solidFill>
                  <a:latin typeface="Montserrat"/>
                  <a:ea typeface="Montserrat"/>
                  <a:cs typeface="Montserrat"/>
                  <a:sym typeface="Montserrat"/>
                </a:defRPr>
              </a:lvl1pPr>
            </a:lstStyle>
            <a:p>
              <a:r>
                <a:t>3.4</a:t>
              </a:r>
            </a:p>
          </p:txBody>
        </p:sp>
      </p:grpSp>
      <p:grpSp>
        <p:nvGrpSpPr>
          <p:cNvPr id="782" name="Rectangle: Rounded Corners 21"/>
          <p:cNvGrpSpPr/>
          <p:nvPr/>
        </p:nvGrpSpPr>
        <p:grpSpPr>
          <a:xfrm>
            <a:off x="941923" y="3560655"/>
            <a:ext cx="415638" cy="360220"/>
            <a:chOff x="0" y="0"/>
            <a:chExt cx="415636" cy="360219"/>
          </a:xfrm>
        </p:grpSpPr>
        <p:sp>
          <p:nvSpPr>
            <p:cNvPr id="780" name="Rounded Rectangle"/>
            <p:cNvSpPr/>
            <p:nvPr/>
          </p:nvSpPr>
          <p:spPr>
            <a:xfrm>
              <a:off x="0" y="0"/>
              <a:ext cx="415637" cy="360220"/>
            </a:xfrm>
            <a:prstGeom prst="roundRect">
              <a:avLst>
                <a:gd name="adj" fmla="val 16667"/>
              </a:avLst>
            </a:prstGeom>
            <a:solidFill>
              <a:srgbClr val="535353"/>
            </a:solidFill>
            <a:ln w="12700" cap="flat">
              <a:noFill/>
              <a:miter lim="400000"/>
            </a:ln>
            <a:effectLst/>
          </p:spPr>
          <p:txBody>
            <a:bodyPr wrap="square" lIns="45719" tIns="45719" rIns="45719" bIns="45719" numCol="1" anchor="ctr">
              <a:noAutofit/>
            </a:bodyPr>
            <a:lstStyle/>
            <a:p>
              <a:pPr algn="ctr">
                <a:defRPr sz="1000" b="1">
                  <a:solidFill>
                    <a:srgbClr val="FFFFFF"/>
                  </a:solidFill>
                  <a:latin typeface="Montserrat"/>
                  <a:ea typeface="Montserrat"/>
                  <a:cs typeface="Montserrat"/>
                  <a:sym typeface="Montserrat"/>
                </a:defRPr>
              </a:pPr>
              <a:endParaRPr/>
            </a:p>
          </p:txBody>
        </p:sp>
        <p:sp>
          <p:nvSpPr>
            <p:cNvPr id="781" name="3.5"/>
            <p:cNvSpPr txBox="1"/>
            <p:nvPr/>
          </p:nvSpPr>
          <p:spPr>
            <a:xfrm>
              <a:off x="63304" y="58189"/>
              <a:ext cx="289029" cy="243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000" b="1">
                  <a:solidFill>
                    <a:srgbClr val="FFFFFF"/>
                  </a:solidFill>
                  <a:latin typeface="Montserrat"/>
                  <a:ea typeface="Montserrat"/>
                  <a:cs typeface="Montserrat"/>
                  <a:sym typeface="Montserrat"/>
                </a:defRPr>
              </a:lvl1pPr>
            </a:lstStyle>
            <a:p>
              <a:r>
                <a:t>3.5</a:t>
              </a:r>
            </a:p>
          </p:txBody>
        </p:sp>
      </p:grpSp>
      <p:grpSp>
        <p:nvGrpSpPr>
          <p:cNvPr id="785" name="Rectangle: Rounded Corners 22"/>
          <p:cNvGrpSpPr/>
          <p:nvPr/>
        </p:nvGrpSpPr>
        <p:grpSpPr>
          <a:xfrm>
            <a:off x="1473014" y="3560655"/>
            <a:ext cx="415638" cy="360220"/>
            <a:chOff x="0" y="0"/>
            <a:chExt cx="415636" cy="360219"/>
          </a:xfrm>
        </p:grpSpPr>
        <p:sp>
          <p:nvSpPr>
            <p:cNvPr id="783" name="Rounded Rectangle"/>
            <p:cNvSpPr/>
            <p:nvPr/>
          </p:nvSpPr>
          <p:spPr>
            <a:xfrm>
              <a:off x="0" y="0"/>
              <a:ext cx="415637" cy="360220"/>
            </a:xfrm>
            <a:prstGeom prst="roundRect">
              <a:avLst>
                <a:gd name="adj" fmla="val 16667"/>
              </a:avLst>
            </a:prstGeom>
            <a:solidFill>
              <a:srgbClr val="535353"/>
            </a:solidFill>
            <a:ln w="12700" cap="flat">
              <a:noFill/>
              <a:miter lim="400000"/>
            </a:ln>
            <a:effectLst/>
          </p:spPr>
          <p:txBody>
            <a:bodyPr wrap="square" lIns="45719" tIns="45719" rIns="45719" bIns="45719" numCol="1" anchor="ctr">
              <a:noAutofit/>
            </a:bodyPr>
            <a:lstStyle/>
            <a:p>
              <a:pPr algn="ctr">
                <a:defRPr sz="1000" b="1">
                  <a:solidFill>
                    <a:srgbClr val="FFFFFF"/>
                  </a:solidFill>
                  <a:latin typeface="Montserrat"/>
                  <a:ea typeface="Montserrat"/>
                  <a:cs typeface="Montserrat"/>
                  <a:sym typeface="Montserrat"/>
                </a:defRPr>
              </a:pPr>
              <a:endParaRPr/>
            </a:p>
          </p:txBody>
        </p:sp>
        <p:sp>
          <p:nvSpPr>
            <p:cNvPr id="784" name="3.6"/>
            <p:cNvSpPr txBox="1"/>
            <p:nvPr/>
          </p:nvSpPr>
          <p:spPr>
            <a:xfrm>
              <a:off x="63304" y="58189"/>
              <a:ext cx="289029" cy="243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000" b="1">
                  <a:solidFill>
                    <a:srgbClr val="FFFFFF"/>
                  </a:solidFill>
                  <a:latin typeface="Montserrat"/>
                  <a:ea typeface="Montserrat"/>
                  <a:cs typeface="Montserrat"/>
                  <a:sym typeface="Montserrat"/>
                </a:defRPr>
              </a:lvl1pPr>
            </a:lstStyle>
            <a:p>
              <a:r>
                <a:t>3.6</a:t>
              </a:r>
            </a:p>
          </p:txBody>
        </p:sp>
      </p:grpSp>
      <p:grpSp>
        <p:nvGrpSpPr>
          <p:cNvPr id="788" name="Rectangle: Rounded Corners 23"/>
          <p:cNvGrpSpPr/>
          <p:nvPr/>
        </p:nvGrpSpPr>
        <p:grpSpPr>
          <a:xfrm>
            <a:off x="410832" y="4004000"/>
            <a:ext cx="415638" cy="360220"/>
            <a:chOff x="0" y="0"/>
            <a:chExt cx="415636" cy="360219"/>
          </a:xfrm>
        </p:grpSpPr>
        <p:sp>
          <p:nvSpPr>
            <p:cNvPr id="786" name="Rounded Rectangle"/>
            <p:cNvSpPr/>
            <p:nvPr/>
          </p:nvSpPr>
          <p:spPr>
            <a:xfrm>
              <a:off x="0" y="0"/>
              <a:ext cx="415637" cy="360220"/>
            </a:xfrm>
            <a:prstGeom prst="roundRect">
              <a:avLst>
                <a:gd name="adj" fmla="val 16667"/>
              </a:avLst>
            </a:prstGeom>
            <a:solidFill>
              <a:srgbClr val="535353"/>
            </a:solidFill>
            <a:ln w="12700" cap="flat">
              <a:noFill/>
              <a:miter lim="400000"/>
            </a:ln>
            <a:effectLst/>
          </p:spPr>
          <p:txBody>
            <a:bodyPr wrap="square" lIns="45719" tIns="45719" rIns="45719" bIns="45719" numCol="1" anchor="ctr">
              <a:noAutofit/>
            </a:bodyPr>
            <a:lstStyle/>
            <a:p>
              <a:pPr algn="ctr">
                <a:defRPr sz="1000" b="1">
                  <a:solidFill>
                    <a:srgbClr val="FFFFFF"/>
                  </a:solidFill>
                  <a:latin typeface="Montserrat"/>
                  <a:ea typeface="Montserrat"/>
                  <a:cs typeface="Montserrat"/>
                  <a:sym typeface="Montserrat"/>
                </a:defRPr>
              </a:pPr>
              <a:endParaRPr/>
            </a:p>
          </p:txBody>
        </p:sp>
        <p:sp>
          <p:nvSpPr>
            <p:cNvPr id="787" name="3.7"/>
            <p:cNvSpPr txBox="1"/>
            <p:nvPr/>
          </p:nvSpPr>
          <p:spPr>
            <a:xfrm>
              <a:off x="63304" y="58189"/>
              <a:ext cx="289029" cy="243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000" b="1">
                  <a:solidFill>
                    <a:srgbClr val="FFFFFF"/>
                  </a:solidFill>
                  <a:latin typeface="Montserrat"/>
                  <a:ea typeface="Montserrat"/>
                  <a:cs typeface="Montserrat"/>
                  <a:sym typeface="Montserrat"/>
                </a:defRPr>
              </a:lvl1pPr>
            </a:lstStyle>
            <a:p>
              <a:r>
                <a:t>3.7</a:t>
              </a:r>
            </a:p>
          </p:txBody>
        </p:sp>
      </p:grpSp>
      <p:grpSp>
        <p:nvGrpSpPr>
          <p:cNvPr id="791" name="Rectangle: Rounded Corners 24"/>
          <p:cNvGrpSpPr/>
          <p:nvPr/>
        </p:nvGrpSpPr>
        <p:grpSpPr>
          <a:xfrm>
            <a:off x="941923" y="4004000"/>
            <a:ext cx="415638" cy="360220"/>
            <a:chOff x="0" y="0"/>
            <a:chExt cx="415636" cy="360219"/>
          </a:xfrm>
        </p:grpSpPr>
        <p:sp>
          <p:nvSpPr>
            <p:cNvPr id="789" name="Rounded Rectangle"/>
            <p:cNvSpPr/>
            <p:nvPr/>
          </p:nvSpPr>
          <p:spPr>
            <a:xfrm>
              <a:off x="0" y="0"/>
              <a:ext cx="415637" cy="360220"/>
            </a:xfrm>
            <a:prstGeom prst="roundRect">
              <a:avLst>
                <a:gd name="adj" fmla="val 16667"/>
              </a:avLst>
            </a:prstGeom>
            <a:solidFill>
              <a:srgbClr val="535353"/>
            </a:solidFill>
            <a:ln w="12700" cap="flat">
              <a:noFill/>
              <a:miter lim="400000"/>
            </a:ln>
            <a:effectLst/>
          </p:spPr>
          <p:txBody>
            <a:bodyPr wrap="square" lIns="45719" tIns="45719" rIns="45719" bIns="45719" numCol="1" anchor="ctr">
              <a:noAutofit/>
            </a:bodyPr>
            <a:lstStyle/>
            <a:p>
              <a:pPr algn="ctr">
                <a:defRPr sz="1000" b="1">
                  <a:solidFill>
                    <a:srgbClr val="FFFFFF"/>
                  </a:solidFill>
                  <a:latin typeface="Montserrat"/>
                  <a:ea typeface="Montserrat"/>
                  <a:cs typeface="Montserrat"/>
                  <a:sym typeface="Montserrat"/>
                </a:defRPr>
              </a:pPr>
              <a:endParaRPr/>
            </a:p>
          </p:txBody>
        </p:sp>
        <p:sp>
          <p:nvSpPr>
            <p:cNvPr id="790" name="3.8"/>
            <p:cNvSpPr txBox="1"/>
            <p:nvPr/>
          </p:nvSpPr>
          <p:spPr>
            <a:xfrm>
              <a:off x="63304" y="58189"/>
              <a:ext cx="289029" cy="243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000" b="1">
                  <a:solidFill>
                    <a:srgbClr val="FFFFFF"/>
                  </a:solidFill>
                  <a:latin typeface="Montserrat"/>
                  <a:ea typeface="Montserrat"/>
                  <a:cs typeface="Montserrat"/>
                  <a:sym typeface="Montserrat"/>
                </a:defRPr>
              </a:lvl1pPr>
            </a:lstStyle>
            <a:p>
              <a:r>
                <a:t>3.8</a:t>
              </a:r>
            </a:p>
          </p:txBody>
        </p:sp>
      </p:grpSp>
      <p:grpSp>
        <p:nvGrpSpPr>
          <p:cNvPr id="794" name="Rectangle: Rounded Corners 25"/>
          <p:cNvGrpSpPr/>
          <p:nvPr/>
        </p:nvGrpSpPr>
        <p:grpSpPr>
          <a:xfrm>
            <a:off x="1473014" y="4004000"/>
            <a:ext cx="415638" cy="360220"/>
            <a:chOff x="0" y="0"/>
            <a:chExt cx="415636" cy="360219"/>
          </a:xfrm>
        </p:grpSpPr>
        <p:sp>
          <p:nvSpPr>
            <p:cNvPr id="792" name="Rounded Rectangle"/>
            <p:cNvSpPr/>
            <p:nvPr/>
          </p:nvSpPr>
          <p:spPr>
            <a:xfrm>
              <a:off x="0" y="0"/>
              <a:ext cx="415637" cy="360220"/>
            </a:xfrm>
            <a:prstGeom prst="roundRect">
              <a:avLst>
                <a:gd name="adj" fmla="val 16667"/>
              </a:avLst>
            </a:prstGeom>
            <a:solidFill>
              <a:srgbClr val="535353"/>
            </a:solidFill>
            <a:ln w="12700" cap="flat">
              <a:noFill/>
              <a:miter lim="400000"/>
            </a:ln>
            <a:effectLst/>
          </p:spPr>
          <p:txBody>
            <a:bodyPr wrap="square" lIns="45719" tIns="45719" rIns="45719" bIns="45719" numCol="1" anchor="ctr">
              <a:noAutofit/>
            </a:bodyPr>
            <a:lstStyle/>
            <a:p>
              <a:pPr algn="ctr">
                <a:defRPr sz="1000" b="1">
                  <a:solidFill>
                    <a:srgbClr val="FFFFFF"/>
                  </a:solidFill>
                  <a:latin typeface="Montserrat"/>
                  <a:ea typeface="Montserrat"/>
                  <a:cs typeface="Montserrat"/>
                  <a:sym typeface="Montserrat"/>
                </a:defRPr>
              </a:pPr>
              <a:endParaRPr/>
            </a:p>
          </p:txBody>
        </p:sp>
        <p:sp>
          <p:nvSpPr>
            <p:cNvPr id="793" name="3.9"/>
            <p:cNvSpPr txBox="1"/>
            <p:nvPr/>
          </p:nvSpPr>
          <p:spPr>
            <a:xfrm>
              <a:off x="63304" y="58189"/>
              <a:ext cx="289029" cy="243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000" b="1">
                  <a:solidFill>
                    <a:srgbClr val="FFFFFF"/>
                  </a:solidFill>
                  <a:latin typeface="Montserrat"/>
                  <a:ea typeface="Montserrat"/>
                  <a:cs typeface="Montserrat"/>
                  <a:sym typeface="Montserrat"/>
                </a:defRPr>
              </a:lvl1pPr>
            </a:lstStyle>
            <a:p>
              <a:r>
                <a:t>3.9</a:t>
              </a:r>
            </a:p>
          </p:txBody>
        </p:sp>
      </p:grpSp>
      <p:grpSp>
        <p:nvGrpSpPr>
          <p:cNvPr id="797" name="Rectangle: Rounded Corners 26"/>
          <p:cNvGrpSpPr/>
          <p:nvPr/>
        </p:nvGrpSpPr>
        <p:grpSpPr>
          <a:xfrm>
            <a:off x="410832" y="4447345"/>
            <a:ext cx="531092" cy="360220"/>
            <a:chOff x="0" y="0"/>
            <a:chExt cx="531090" cy="360219"/>
          </a:xfrm>
        </p:grpSpPr>
        <p:sp>
          <p:nvSpPr>
            <p:cNvPr id="795" name="Rounded Rectangle"/>
            <p:cNvSpPr/>
            <p:nvPr/>
          </p:nvSpPr>
          <p:spPr>
            <a:xfrm>
              <a:off x="0" y="0"/>
              <a:ext cx="531091" cy="360220"/>
            </a:xfrm>
            <a:prstGeom prst="roundRect">
              <a:avLst>
                <a:gd name="adj" fmla="val 16667"/>
              </a:avLst>
            </a:prstGeom>
            <a:solidFill>
              <a:srgbClr val="535353"/>
            </a:solidFill>
            <a:ln w="12700" cap="flat">
              <a:noFill/>
              <a:miter lim="400000"/>
            </a:ln>
            <a:effectLst/>
          </p:spPr>
          <p:txBody>
            <a:bodyPr wrap="square" lIns="45719" tIns="45719" rIns="45719" bIns="45719" numCol="1" anchor="ctr">
              <a:noAutofit/>
            </a:bodyPr>
            <a:lstStyle/>
            <a:p>
              <a:pPr algn="ctr">
                <a:defRPr sz="1000" b="1">
                  <a:solidFill>
                    <a:srgbClr val="FFFFFF"/>
                  </a:solidFill>
                  <a:latin typeface="Montserrat"/>
                  <a:ea typeface="Montserrat"/>
                  <a:cs typeface="Montserrat"/>
                  <a:sym typeface="Montserrat"/>
                </a:defRPr>
              </a:pPr>
              <a:endParaRPr/>
            </a:p>
          </p:txBody>
        </p:sp>
        <p:sp>
          <p:nvSpPr>
            <p:cNvPr id="796" name="3.10"/>
            <p:cNvSpPr txBox="1"/>
            <p:nvPr/>
          </p:nvSpPr>
          <p:spPr>
            <a:xfrm>
              <a:off x="63303" y="58189"/>
              <a:ext cx="404485" cy="243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000" b="1">
                  <a:solidFill>
                    <a:srgbClr val="FFFFFF"/>
                  </a:solidFill>
                  <a:latin typeface="Montserrat"/>
                  <a:ea typeface="Montserrat"/>
                  <a:cs typeface="Montserrat"/>
                  <a:sym typeface="Montserrat"/>
                </a:defRPr>
              </a:lvl1pPr>
            </a:lstStyle>
            <a:p>
              <a:r>
                <a:t>3.10</a:t>
              </a:r>
            </a:p>
          </p:txBody>
        </p:sp>
      </p:grpSp>
      <p:grpSp>
        <p:nvGrpSpPr>
          <p:cNvPr id="800" name="Rectangle: Rounded Corners 27"/>
          <p:cNvGrpSpPr/>
          <p:nvPr/>
        </p:nvGrpSpPr>
        <p:grpSpPr>
          <a:xfrm>
            <a:off x="1357561" y="4445015"/>
            <a:ext cx="531091" cy="360220"/>
            <a:chOff x="0" y="0"/>
            <a:chExt cx="531090" cy="360219"/>
          </a:xfrm>
        </p:grpSpPr>
        <p:sp>
          <p:nvSpPr>
            <p:cNvPr id="798" name="Rounded Rectangle"/>
            <p:cNvSpPr/>
            <p:nvPr/>
          </p:nvSpPr>
          <p:spPr>
            <a:xfrm>
              <a:off x="0" y="0"/>
              <a:ext cx="531091" cy="360220"/>
            </a:xfrm>
            <a:prstGeom prst="roundRect">
              <a:avLst>
                <a:gd name="adj" fmla="val 16667"/>
              </a:avLst>
            </a:prstGeom>
            <a:solidFill>
              <a:srgbClr val="535353"/>
            </a:solidFill>
            <a:ln w="12700" cap="flat">
              <a:noFill/>
              <a:miter lim="400000"/>
            </a:ln>
            <a:effectLst/>
          </p:spPr>
          <p:txBody>
            <a:bodyPr wrap="square" lIns="45719" tIns="45719" rIns="45719" bIns="45719" numCol="1" anchor="ctr">
              <a:noAutofit/>
            </a:bodyPr>
            <a:lstStyle/>
            <a:p>
              <a:pPr algn="ctr">
                <a:defRPr sz="1000" b="1">
                  <a:solidFill>
                    <a:srgbClr val="FFFFFF"/>
                  </a:solidFill>
                  <a:latin typeface="Montserrat"/>
                  <a:ea typeface="Montserrat"/>
                  <a:cs typeface="Montserrat"/>
                  <a:sym typeface="Montserrat"/>
                </a:defRPr>
              </a:pPr>
              <a:endParaRPr/>
            </a:p>
          </p:txBody>
        </p:sp>
        <p:sp>
          <p:nvSpPr>
            <p:cNvPr id="799" name="3.11"/>
            <p:cNvSpPr txBox="1"/>
            <p:nvPr/>
          </p:nvSpPr>
          <p:spPr>
            <a:xfrm>
              <a:off x="63303" y="58189"/>
              <a:ext cx="404484" cy="243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000" b="1">
                  <a:solidFill>
                    <a:srgbClr val="FFFFFF"/>
                  </a:solidFill>
                  <a:latin typeface="Montserrat"/>
                  <a:ea typeface="Montserrat"/>
                  <a:cs typeface="Montserrat"/>
                  <a:sym typeface="Montserrat"/>
                </a:defRPr>
              </a:lvl1pPr>
            </a:lstStyle>
            <a:p>
              <a:r>
                <a:t>3.11</a:t>
              </a:r>
            </a:p>
          </p:txBody>
        </p:sp>
      </p:grpSp>
      <p:grpSp>
        <p:nvGrpSpPr>
          <p:cNvPr id="803" name="Rectangle: Rounded Corners 28"/>
          <p:cNvGrpSpPr/>
          <p:nvPr/>
        </p:nvGrpSpPr>
        <p:grpSpPr>
          <a:xfrm>
            <a:off x="410832" y="2544648"/>
            <a:ext cx="1477820" cy="459513"/>
            <a:chOff x="0" y="0"/>
            <a:chExt cx="1477819" cy="459512"/>
          </a:xfrm>
        </p:grpSpPr>
        <p:sp>
          <p:nvSpPr>
            <p:cNvPr id="801" name="Rounded Rectangle"/>
            <p:cNvSpPr/>
            <p:nvPr/>
          </p:nvSpPr>
          <p:spPr>
            <a:xfrm>
              <a:off x="0" y="0"/>
              <a:ext cx="1477820" cy="459513"/>
            </a:xfrm>
            <a:prstGeom prst="roundRect">
              <a:avLst>
                <a:gd name="adj" fmla="val 16667"/>
              </a:avLst>
            </a:prstGeom>
            <a:solidFill>
              <a:srgbClr val="C00000"/>
            </a:solidFill>
            <a:ln w="12700" cap="flat">
              <a:noFill/>
              <a:miter lim="400000"/>
            </a:ln>
            <a:effectLst/>
          </p:spPr>
          <p:txBody>
            <a:bodyPr wrap="square" lIns="45719" tIns="45719" rIns="45719" bIns="45719" numCol="1" anchor="ctr">
              <a:noAutofit/>
            </a:bodyPr>
            <a:lstStyle/>
            <a:p>
              <a:pPr algn="ctr">
                <a:defRPr sz="1200">
                  <a:solidFill>
                    <a:srgbClr val="FFFFFF"/>
                  </a:solidFill>
                  <a:latin typeface="Montserrat"/>
                  <a:ea typeface="Montserrat"/>
                  <a:cs typeface="Montserrat"/>
                  <a:sym typeface="Montserrat"/>
                </a:defRPr>
              </a:pPr>
              <a:endParaRPr/>
            </a:p>
          </p:txBody>
        </p:sp>
        <p:sp>
          <p:nvSpPr>
            <p:cNvPr id="802" name="2.1 &amp; 2.2…"/>
            <p:cNvSpPr txBox="1"/>
            <p:nvPr/>
          </p:nvSpPr>
          <p:spPr>
            <a:xfrm>
              <a:off x="68152" y="6236"/>
              <a:ext cx="1341515" cy="447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sz="1200">
                  <a:solidFill>
                    <a:srgbClr val="FFFFFF"/>
                  </a:solidFill>
                  <a:latin typeface="Montserrat"/>
                  <a:ea typeface="Montserrat"/>
                  <a:cs typeface="Montserrat"/>
                  <a:sym typeface="Montserrat"/>
                </a:defRPr>
              </a:pPr>
              <a:r>
                <a:t>2.1 &amp; 2.2</a:t>
              </a:r>
            </a:p>
            <a:p>
              <a:pPr algn="ctr">
                <a:defRPr sz="1200">
                  <a:solidFill>
                    <a:srgbClr val="FFFFFF"/>
                  </a:solidFill>
                  <a:latin typeface="Montserrat"/>
                  <a:ea typeface="Montserrat"/>
                  <a:cs typeface="Montserrat"/>
                  <a:sym typeface="Montserrat"/>
                </a:defRPr>
              </a:pPr>
              <a:r>
                <a:t>Penilaian Risiko</a:t>
              </a:r>
            </a:p>
          </p:txBody>
        </p:sp>
      </p:grpSp>
      <p:grpSp>
        <p:nvGrpSpPr>
          <p:cNvPr id="806" name="Rectangle: Rounded Corners 29"/>
          <p:cNvGrpSpPr/>
          <p:nvPr/>
        </p:nvGrpSpPr>
        <p:grpSpPr>
          <a:xfrm>
            <a:off x="560923" y="4977243"/>
            <a:ext cx="531092" cy="360220"/>
            <a:chOff x="0" y="0"/>
            <a:chExt cx="531090" cy="360219"/>
          </a:xfrm>
        </p:grpSpPr>
        <p:sp>
          <p:nvSpPr>
            <p:cNvPr id="804" name="Rounded Rectangle"/>
            <p:cNvSpPr/>
            <p:nvPr/>
          </p:nvSpPr>
          <p:spPr>
            <a:xfrm>
              <a:off x="0" y="0"/>
              <a:ext cx="531091" cy="360220"/>
            </a:xfrm>
            <a:prstGeom prst="roundRect">
              <a:avLst>
                <a:gd name="adj" fmla="val 16667"/>
              </a:avLst>
            </a:prstGeom>
            <a:solidFill>
              <a:srgbClr val="F4B183"/>
            </a:solidFill>
            <a:ln w="12700" cap="flat">
              <a:noFill/>
              <a:miter lim="400000"/>
            </a:ln>
            <a:effectLst/>
          </p:spPr>
          <p:txBody>
            <a:bodyPr wrap="square" lIns="45719" tIns="45719" rIns="45719" bIns="45719" numCol="1" anchor="ctr">
              <a:noAutofit/>
            </a:bodyPr>
            <a:lstStyle/>
            <a:p>
              <a:pPr algn="ctr">
                <a:defRPr sz="1200" b="1">
                  <a:latin typeface="Montserrat"/>
                  <a:ea typeface="Montserrat"/>
                  <a:cs typeface="Montserrat"/>
                  <a:sym typeface="Montserrat"/>
                </a:defRPr>
              </a:pPr>
              <a:endParaRPr/>
            </a:p>
          </p:txBody>
        </p:sp>
        <p:sp>
          <p:nvSpPr>
            <p:cNvPr id="805" name="4.1"/>
            <p:cNvSpPr txBox="1"/>
            <p:nvPr/>
          </p:nvSpPr>
          <p:spPr>
            <a:xfrm>
              <a:off x="63303" y="45489"/>
              <a:ext cx="404485" cy="269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latin typeface="Montserrat"/>
                  <a:ea typeface="Montserrat"/>
                  <a:cs typeface="Montserrat"/>
                  <a:sym typeface="Montserrat"/>
                </a:defRPr>
              </a:lvl1pPr>
            </a:lstStyle>
            <a:p>
              <a:r>
                <a:t>4.1</a:t>
              </a:r>
            </a:p>
          </p:txBody>
        </p:sp>
      </p:grpSp>
      <p:grpSp>
        <p:nvGrpSpPr>
          <p:cNvPr id="809" name="Rectangle: Rounded Corners 30"/>
          <p:cNvGrpSpPr/>
          <p:nvPr/>
        </p:nvGrpSpPr>
        <p:grpSpPr>
          <a:xfrm>
            <a:off x="1207468" y="4972619"/>
            <a:ext cx="531092" cy="360220"/>
            <a:chOff x="0" y="0"/>
            <a:chExt cx="531090" cy="360219"/>
          </a:xfrm>
        </p:grpSpPr>
        <p:sp>
          <p:nvSpPr>
            <p:cNvPr id="807" name="Rounded Rectangle"/>
            <p:cNvSpPr/>
            <p:nvPr/>
          </p:nvSpPr>
          <p:spPr>
            <a:xfrm>
              <a:off x="0" y="0"/>
              <a:ext cx="531091" cy="360220"/>
            </a:xfrm>
            <a:prstGeom prst="roundRect">
              <a:avLst>
                <a:gd name="adj" fmla="val 16667"/>
              </a:avLst>
            </a:prstGeom>
            <a:solidFill>
              <a:srgbClr val="F4B183"/>
            </a:solidFill>
            <a:ln w="12700" cap="flat">
              <a:noFill/>
              <a:miter lim="400000"/>
            </a:ln>
            <a:effectLst/>
          </p:spPr>
          <p:txBody>
            <a:bodyPr wrap="square" lIns="45719" tIns="45719" rIns="45719" bIns="45719" numCol="1" anchor="ctr">
              <a:noAutofit/>
            </a:bodyPr>
            <a:lstStyle/>
            <a:p>
              <a:pPr algn="ctr">
                <a:defRPr sz="1200" b="1">
                  <a:latin typeface="Montserrat"/>
                  <a:ea typeface="Montserrat"/>
                  <a:cs typeface="Montserrat"/>
                  <a:sym typeface="Montserrat"/>
                </a:defRPr>
              </a:pPr>
              <a:endParaRPr/>
            </a:p>
          </p:txBody>
        </p:sp>
        <p:sp>
          <p:nvSpPr>
            <p:cNvPr id="808" name="4.2"/>
            <p:cNvSpPr txBox="1"/>
            <p:nvPr/>
          </p:nvSpPr>
          <p:spPr>
            <a:xfrm>
              <a:off x="63303" y="45489"/>
              <a:ext cx="404485" cy="269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latin typeface="Montserrat"/>
                  <a:ea typeface="Montserrat"/>
                  <a:cs typeface="Montserrat"/>
                  <a:sym typeface="Montserrat"/>
                </a:defRPr>
              </a:lvl1pPr>
            </a:lstStyle>
            <a:p>
              <a:r>
                <a:t>4.2</a:t>
              </a:r>
            </a:p>
          </p:txBody>
        </p:sp>
      </p:grpSp>
      <p:grpSp>
        <p:nvGrpSpPr>
          <p:cNvPr id="812" name="Rectangle: Rounded Corners 31"/>
          <p:cNvGrpSpPr/>
          <p:nvPr/>
        </p:nvGrpSpPr>
        <p:grpSpPr>
          <a:xfrm>
            <a:off x="560923" y="5510643"/>
            <a:ext cx="531092" cy="360220"/>
            <a:chOff x="0" y="0"/>
            <a:chExt cx="531090" cy="360219"/>
          </a:xfrm>
        </p:grpSpPr>
        <p:sp>
          <p:nvSpPr>
            <p:cNvPr id="810" name="Rounded Rectangle"/>
            <p:cNvSpPr/>
            <p:nvPr/>
          </p:nvSpPr>
          <p:spPr>
            <a:xfrm>
              <a:off x="0" y="0"/>
              <a:ext cx="531091" cy="360220"/>
            </a:xfrm>
            <a:prstGeom prst="roundRect">
              <a:avLst>
                <a:gd name="adj" fmla="val 16667"/>
              </a:avLst>
            </a:prstGeom>
            <a:solidFill>
              <a:srgbClr val="FFE699"/>
            </a:solidFill>
            <a:ln w="12700" cap="flat">
              <a:noFill/>
              <a:miter lim="400000"/>
            </a:ln>
            <a:effectLst/>
          </p:spPr>
          <p:txBody>
            <a:bodyPr wrap="square" lIns="45719" tIns="45719" rIns="45719" bIns="45719" numCol="1" anchor="ctr">
              <a:noAutofit/>
            </a:bodyPr>
            <a:lstStyle/>
            <a:p>
              <a:pPr algn="ctr">
                <a:defRPr sz="1200" b="1">
                  <a:latin typeface="Montserrat"/>
                  <a:ea typeface="Montserrat"/>
                  <a:cs typeface="Montserrat"/>
                  <a:sym typeface="Montserrat"/>
                </a:defRPr>
              </a:pPr>
              <a:endParaRPr/>
            </a:p>
          </p:txBody>
        </p:sp>
        <p:sp>
          <p:nvSpPr>
            <p:cNvPr id="811" name="5.1"/>
            <p:cNvSpPr txBox="1"/>
            <p:nvPr/>
          </p:nvSpPr>
          <p:spPr>
            <a:xfrm>
              <a:off x="63303" y="45489"/>
              <a:ext cx="404485" cy="269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latin typeface="Montserrat"/>
                  <a:ea typeface="Montserrat"/>
                  <a:cs typeface="Montserrat"/>
                  <a:sym typeface="Montserrat"/>
                </a:defRPr>
              </a:lvl1pPr>
            </a:lstStyle>
            <a:p>
              <a:r>
                <a:t>5.1</a:t>
              </a:r>
            </a:p>
          </p:txBody>
        </p:sp>
      </p:grpSp>
      <p:grpSp>
        <p:nvGrpSpPr>
          <p:cNvPr id="815" name="Rectangle: Rounded Corners 32"/>
          <p:cNvGrpSpPr/>
          <p:nvPr/>
        </p:nvGrpSpPr>
        <p:grpSpPr>
          <a:xfrm>
            <a:off x="1207468" y="5506019"/>
            <a:ext cx="531092" cy="360220"/>
            <a:chOff x="0" y="0"/>
            <a:chExt cx="531090" cy="360219"/>
          </a:xfrm>
        </p:grpSpPr>
        <p:sp>
          <p:nvSpPr>
            <p:cNvPr id="813" name="Rounded Rectangle"/>
            <p:cNvSpPr/>
            <p:nvPr/>
          </p:nvSpPr>
          <p:spPr>
            <a:xfrm>
              <a:off x="0" y="0"/>
              <a:ext cx="531091" cy="360220"/>
            </a:xfrm>
            <a:prstGeom prst="roundRect">
              <a:avLst>
                <a:gd name="adj" fmla="val 16667"/>
              </a:avLst>
            </a:prstGeom>
            <a:solidFill>
              <a:srgbClr val="FFE699"/>
            </a:solidFill>
            <a:ln w="12700" cap="flat">
              <a:noFill/>
              <a:miter lim="400000"/>
            </a:ln>
            <a:effectLst/>
          </p:spPr>
          <p:txBody>
            <a:bodyPr wrap="square" lIns="45719" tIns="45719" rIns="45719" bIns="45719" numCol="1" anchor="ctr">
              <a:noAutofit/>
            </a:bodyPr>
            <a:lstStyle/>
            <a:p>
              <a:pPr algn="ctr">
                <a:defRPr sz="1200" b="1">
                  <a:latin typeface="Montserrat"/>
                  <a:ea typeface="Montserrat"/>
                  <a:cs typeface="Montserrat"/>
                  <a:sym typeface="Montserrat"/>
                </a:defRPr>
              </a:pPr>
              <a:endParaRPr/>
            </a:p>
          </p:txBody>
        </p:sp>
        <p:sp>
          <p:nvSpPr>
            <p:cNvPr id="814" name="5.2"/>
            <p:cNvSpPr txBox="1"/>
            <p:nvPr/>
          </p:nvSpPr>
          <p:spPr>
            <a:xfrm>
              <a:off x="63303" y="45489"/>
              <a:ext cx="404485" cy="269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latin typeface="Montserrat"/>
                  <a:ea typeface="Montserrat"/>
                  <a:cs typeface="Montserrat"/>
                  <a:sym typeface="Montserrat"/>
                </a:defRPr>
              </a:lvl1pPr>
            </a:lstStyle>
            <a:p>
              <a:r>
                <a:t>5.2</a:t>
              </a:r>
            </a:p>
          </p:txBody>
        </p:sp>
      </p:grpSp>
      <p:grpSp>
        <p:nvGrpSpPr>
          <p:cNvPr id="818" name="Rectangle 33"/>
          <p:cNvGrpSpPr/>
          <p:nvPr/>
        </p:nvGrpSpPr>
        <p:grpSpPr>
          <a:xfrm>
            <a:off x="2757766" y="2225874"/>
            <a:ext cx="2519637" cy="269241"/>
            <a:chOff x="0" y="0"/>
            <a:chExt cx="2519635" cy="269240"/>
          </a:xfrm>
        </p:grpSpPr>
        <p:sp>
          <p:nvSpPr>
            <p:cNvPr id="816" name="Rectangle"/>
            <p:cNvSpPr/>
            <p:nvPr/>
          </p:nvSpPr>
          <p:spPr>
            <a:xfrm>
              <a:off x="0" y="4104"/>
              <a:ext cx="2519636" cy="261031"/>
            </a:xfrm>
            <a:prstGeom prst="rect">
              <a:avLst/>
            </a:prstGeom>
            <a:solidFill>
              <a:srgbClr val="C5E0B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17" name="Pengelolaan SDM"/>
            <p:cNvSpPr txBox="1"/>
            <p:nvPr/>
          </p:nvSpPr>
          <p:spPr>
            <a:xfrm>
              <a:off x="45719" y="0"/>
              <a:ext cx="2428197"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latin typeface="Montserrat"/>
                  <a:ea typeface="Montserrat"/>
                  <a:cs typeface="Montserrat"/>
                  <a:sym typeface="Montserrat"/>
                </a:defRPr>
              </a:lvl1pPr>
            </a:lstStyle>
            <a:p>
              <a:r>
                <a:t>Pengelolaan SDM</a:t>
              </a:r>
            </a:p>
          </p:txBody>
        </p:sp>
      </p:grpSp>
      <p:grpSp>
        <p:nvGrpSpPr>
          <p:cNvPr id="821" name="Rectangle 34"/>
          <p:cNvGrpSpPr/>
          <p:nvPr/>
        </p:nvGrpSpPr>
        <p:grpSpPr>
          <a:xfrm>
            <a:off x="2747789" y="2560149"/>
            <a:ext cx="2519637" cy="269241"/>
            <a:chOff x="0" y="0"/>
            <a:chExt cx="2519635" cy="269240"/>
          </a:xfrm>
        </p:grpSpPr>
        <p:sp>
          <p:nvSpPr>
            <p:cNvPr id="819" name="Rectangle"/>
            <p:cNvSpPr/>
            <p:nvPr/>
          </p:nvSpPr>
          <p:spPr>
            <a:xfrm>
              <a:off x="0" y="4104"/>
              <a:ext cx="2519636" cy="261031"/>
            </a:xfrm>
            <a:prstGeom prst="rect">
              <a:avLst/>
            </a:prstGeom>
            <a:solidFill>
              <a:srgbClr val="C5E0B4"/>
            </a:solidFill>
            <a:ln w="12700" cap="flat">
              <a:noFill/>
              <a:miter lim="400000"/>
            </a:ln>
            <a:effectLst/>
          </p:spPr>
          <p:txBody>
            <a:bodyPr wrap="square" lIns="45719" tIns="45719" rIns="45719" bIns="45719" numCol="1" anchor="ctr">
              <a:noAutofit/>
            </a:bodyPr>
            <a:lstStyle/>
            <a:p>
              <a:pPr algn="ctr">
                <a:defRPr sz="1200" b="1">
                  <a:latin typeface="Montserrat"/>
                  <a:ea typeface="Montserrat"/>
                  <a:cs typeface="Montserrat"/>
                  <a:sym typeface="Montserrat"/>
                </a:defRPr>
              </a:pPr>
              <a:endParaRPr/>
            </a:p>
          </p:txBody>
        </p:sp>
        <p:sp>
          <p:nvSpPr>
            <p:cNvPr id="820" name="Praktik Profesional"/>
            <p:cNvSpPr txBox="1"/>
            <p:nvPr/>
          </p:nvSpPr>
          <p:spPr>
            <a:xfrm>
              <a:off x="45719" y="0"/>
              <a:ext cx="2428197"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latin typeface="Montserrat"/>
                  <a:ea typeface="Montserrat"/>
                  <a:cs typeface="Montserrat"/>
                  <a:sym typeface="Montserrat"/>
                </a:defRPr>
              </a:lvl1pPr>
            </a:lstStyle>
            <a:p>
              <a:r>
                <a:t>Praktik Profesional</a:t>
              </a:r>
            </a:p>
          </p:txBody>
        </p:sp>
      </p:grpSp>
      <p:grpSp>
        <p:nvGrpSpPr>
          <p:cNvPr id="824" name="Rectangle 35"/>
          <p:cNvGrpSpPr/>
          <p:nvPr/>
        </p:nvGrpSpPr>
        <p:grpSpPr>
          <a:xfrm>
            <a:off x="2757766" y="2857200"/>
            <a:ext cx="2519637" cy="447041"/>
            <a:chOff x="0" y="0"/>
            <a:chExt cx="2519635" cy="447040"/>
          </a:xfrm>
        </p:grpSpPr>
        <p:sp>
          <p:nvSpPr>
            <p:cNvPr id="822" name="Rectangle"/>
            <p:cNvSpPr/>
            <p:nvPr/>
          </p:nvSpPr>
          <p:spPr>
            <a:xfrm>
              <a:off x="0" y="24903"/>
              <a:ext cx="2519636" cy="397234"/>
            </a:xfrm>
            <a:prstGeom prst="rect">
              <a:avLst/>
            </a:prstGeom>
            <a:solidFill>
              <a:srgbClr val="C5E0B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23" name="Akuntabilitas dan Manajemen Kinerja"/>
            <p:cNvSpPr txBox="1"/>
            <p:nvPr/>
          </p:nvSpPr>
          <p:spPr>
            <a:xfrm>
              <a:off x="45719" y="0"/>
              <a:ext cx="2428197" cy="447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latin typeface="Montserrat"/>
                  <a:ea typeface="Montserrat"/>
                  <a:cs typeface="Montserrat"/>
                  <a:sym typeface="Montserrat"/>
                </a:defRPr>
              </a:lvl1pPr>
            </a:lstStyle>
            <a:p>
              <a:r>
                <a:t>Akuntabilitas dan Manajemen Kinerja</a:t>
              </a:r>
            </a:p>
          </p:txBody>
        </p:sp>
      </p:grpSp>
      <p:grpSp>
        <p:nvGrpSpPr>
          <p:cNvPr id="827" name="Rectangle 36"/>
          <p:cNvGrpSpPr/>
          <p:nvPr/>
        </p:nvGrpSpPr>
        <p:grpSpPr>
          <a:xfrm>
            <a:off x="2760789" y="3316958"/>
            <a:ext cx="2519637" cy="447041"/>
            <a:chOff x="0" y="0"/>
            <a:chExt cx="2519635" cy="447040"/>
          </a:xfrm>
        </p:grpSpPr>
        <p:sp>
          <p:nvSpPr>
            <p:cNvPr id="825" name="Rectangle"/>
            <p:cNvSpPr/>
            <p:nvPr/>
          </p:nvSpPr>
          <p:spPr>
            <a:xfrm>
              <a:off x="0" y="24902"/>
              <a:ext cx="2519636" cy="397236"/>
            </a:xfrm>
            <a:prstGeom prst="rect">
              <a:avLst/>
            </a:prstGeom>
            <a:solidFill>
              <a:srgbClr val="C5E0B4"/>
            </a:solidFill>
            <a:ln w="12700" cap="flat">
              <a:noFill/>
              <a:miter lim="400000"/>
            </a:ln>
            <a:effectLst/>
          </p:spPr>
          <p:txBody>
            <a:bodyPr wrap="square" lIns="45719" tIns="45719" rIns="45719" bIns="45719" numCol="1" anchor="ctr">
              <a:noAutofit/>
            </a:bodyPr>
            <a:lstStyle/>
            <a:p>
              <a:pPr algn="ctr">
                <a:defRPr sz="1200" b="1">
                  <a:latin typeface="Montserrat"/>
                  <a:ea typeface="Montserrat"/>
                  <a:cs typeface="Montserrat"/>
                  <a:sym typeface="Montserrat"/>
                </a:defRPr>
              </a:pPr>
              <a:endParaRPr/>
            </a:p>
          </p:txBody>
        </p:sp>
        <p:sp>
          <p:nvSpPr>
            <p:cNvPr id="826" name="Budaya dan Hubungan Organisasi"/>
            <p:cNvSpPr txBox="1"/>
            <p:nvPr/>
          </p:nvSpPr>
          <p:spPr>
            <a:xfrm>
              <a:off x="45719" y="0"/>
              <a:ext cx="2428197" cy="447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latin typeface="Montserrat"/>
                  <a:ea typeface="Montserrat"/>
                  <a:cs typeface="Montserrat"/>
                  <a:sym typeface="Montserrat"/>
                </a:defRPr>
              </a:lvl1pPr>
            </a:lstStyle>
            <a:p>
              <a:r>
                <a:t>Budaya dan Hubungan Organisasi</a:t>
              </a:r>
            </a:p>
          </p:txBody>
        </p:sp>
      </p:grpSp>
      <p:grpSp>
        <p:nvGrpSpPr>
          <p:cNvPr id="830" name="Rectangle 37"/>
          <p:cNvGrpSpPr/>
          <p:nvPr/>
        </p:nvGrpSpPr>
        <p:grpSpPr>
          <a:xfrm>
            <a:off x="2760792" y="3798484"/>
            <a:ext cx="2519637" cy="304039"/>
            <a:chOff x="0" y="0"/>
            <a:chExt cx="2519635" cy="304038"/>
          </a:xfrm>
        </p:grpSpPr>
        <p:sp>
          <p:nvSpPr>
            <p:cNvPr id="828" name="Rectangle"/>
            <p:cNvSpPr/>
            <p:nvPr/>
          </p:nvSpPr>
          <p:spPr>
            <a:xfrm>
              <a:off x="0" y="-1"/>
              <a:ext cx="2519636" cy="304040"/>
            </a:xfrm>
            <a:prstGeom prst="rect">
              <a:avLst/>
            </a:prstGeom>
            <a:solidFill>
              <a:srgbClr val="C5E0B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29" name="Struktur Tata Kelola"/>
            <p:cNvSpPr txBox="1"/>
            <p:nvPr/>
          </p:nvSpPr>
          <p:spPr>
            <a:xfrm>
              <a:off x="45720" y="17399"/>
              <a:ext cx="2428196" cy="269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latin typeface="Montserrat"/>
                  <a:ea typeface="Montserrat"/>
                  <a:cs typeface="Montserrat"/>
                  <a:sym typeface="Montserrat"/>
                </a:defRPr>
              </a:lvl1pPr>
            </a:lstStyle>
            <a:p>
              <a:r>
                <a:t>Struktur Tata Kelola</a:t>
              </a:r>
            </a:p>
          </p:txBody>
        </p:sp>
      </p:grpSp>
      <p:grpSp>
        <p:nvGrpSpPr>
          <p:cNvPr id="833" name="Rectangle 38"/>
          <p:cNvGrpSpPr/>
          <p:nvPr/>
        </p:nvGrpSpPr>
        <p:grpSpPr>
          <a:xfrm>
            <a:off x="5574733" y="2121332"/>
            <a:ext cx="2646665" cy="370467"/>
            <a:chOff x="0" y="0"/>
            <a:chExt cx="2646664" cy="370466"/>
          </a:xfrm>
        </p:grpSpPr>
        <p:sp>
          <p:nvSpPr>
            <p:cNvPr id="831" name="Rectangle"/>
            <p:cNvSpPr/>
            <p:nvPr/>
          </p:nvSpPr>
          <p:spPr>
            <a:xfrm>
              <a:off x="-1" y="-1"/>
              <a:ext cx="2646666" cy="370468"/>
            </a:xfrm>
            <a:prstGeom prst="rect">
              <a:avLst/>
            </a:prstGeom>
            <a:solidFill>
              <a:srgbClr val="C5E0B4"/>
            </a:solidFill>
            <a:ln w="12700" cap="flat">
              <a:noFill/>
              <a:miter lim="400000"/>
            </a:ln>
            <a:effectLst/>
          </p:spPr>
          <p:txBody>
            <a:bodyPr wrap="square" lIns="45719" tIns="45719" rIns="45719" bIns="45719" numCol="1" anchor="ctr">
              <a:noAutofit/>
            </a:bodyPr>
            <a:lstStyle/>
            <a:p>
              <a:pPr algn="ctr">
                <a:defRPr sz="1200" b="1">
                  <a:latin typeface="Montserrat"/>
                  <a:ea typeface="Montserrat"/>
                  <a:cs typeface="Montserrat"/>
                  <a:sym typeface="Montserrat"/>
                </a:defRPr>
              </a:pPr>
              <a:endParaRPr/>
            </a:p>
          </p:txBody>
        </p:sp>
        <p:sp>
          <p:nvSpPr>
            <p:cNvPr id="832" name="Peran dan Layanan"/>
            <p:cNvSpPr txBox="1"/>
            <p:nvPr/>
          </p:nvSpPr>
          <p:spPr>
            <a:xfrm>
              <a:off x="45719" y="50613"/>
              <a:ext cx="2555226" cy="269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latin typeface="Montserrat"/>
                  <a:ea typeface="Montserrat"/>
                  <a:cs typeface="Montserrat"/>
                  <a:sym typeface="Montserrat"/>
                </a:defRPr>
              </a:lvl1pPr>
            </a:lstStyle>
            <a:p>
              <a:r>
                <a:t>Peran dan Layanan</a:t>
              </a:r>
            </a:p>
          </p:txBody>
        </p:sp>
      </p:grpSp>
      <p:grpSp>
        <p:nvGrpSpPr>
          <p:cNvPr id="836" name="Rectangle 39"/>
          <p:cNvGrpSpPr/>
          <p:nvPr/>
        </p:nvGrpSpPr>
        <p:grpSpPr>
          <a:xfrm>
            <a:off x="6098831" y="2761289"/>
            <a:ext cx="2105037" cy="369986"/>
            <a:chOff x="0" y="0"/>
            <a:chExt cx="2105036" cy="369984"/>
          </a:xfrm>
        </p:grpSpPr>
        <p:sp>
          <p:nvSpPr>
            <p:cNvPr id="834" name="Rectangle"/>
            <p:cNvSpPr/>
            <p:nvPr/>
          </p:nvSpPr>
          <p:spPr>
            <a:xfrm>
              <a:off x="-1" y="0"/>
              <a:ext cx="2105038" cy="369985"/>
            </a:xfrm>
            <a:prstGeom prst="rect">
              <a:avLst/>
            </a:prstGeom>
            <a:solidFill>
              <a:srgbClr val="C5E0B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35" name="Assurance"/>
            <p:cNvSpPr txBox="1"/>
            <p:nvPr/>
          </p:nvSpPr>
          <p:spPr>
            <a:xfrm>
              <a:off x="45719" y="50372"/>
              <a:ext cx="2013598" cy="269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i="1">
                  <a:latin typeface="Montserrat"/>
                  <a:ea typeface="Montserrat"/>
                  <a:cs typeface="Montserrat"/>
                  <a:sym typeface="Montserrat"/>
                </a:defRPr>
              </a:lvl1pPr>
            </a:lstStyle>
            <a:p>
              <a:r>
                <a:t>Assurance</a:t>
              </a:r>
            </a:p>
          </p:txBody>
        </p:sp>
      </p:grpSp>
      <p:grpSp>
        <p:nvGrpSpPr>
          <p:cNvPr id="839" name="Rectangle 40"/>
          <p:cNvGrpSpPr/>
          <p:nvPr/>
        </p:nvGrpSpPr>
        <p:grpSpPr>
          <a:xfrm>
            <a:off x="6098830" y="3380593"/>
            <a:ext cx="2105037" cy="370467"/>
            <a:chOff x="0" y="0"/>
            <a:chExt cx="2105036" cy="370466"/>
          </a:xfrm>
        </p:grpSpPr>
        <p:sp>
          <p:nvSpPr>
            <p:cNvPr id="837" name="Rectangle"/>
            <p:cNvSpPr/>
            <p:nvPr/>
          </p:nvSpPr>
          <p:spPr>
            <a:xfrm>
              <a:off x="-1" y="-1"/>
              <a:ext cx="2105038" cy="370468"/>
            </a:xfrm>
            <a:prstGeom prst="rect">
              <a:avLst/>
            </a:prstGeom>
            <a:solidFill>
              <a:srgbClr val="C5E0B4"/>
            </a:solidFill>
            <a:ln w="12700" cap="flat">
              <a:noFill/>
              <a:miter lim="400000"/>
            </a:ln>
            <a:effectLst/>
          </p:spPr>
          <p:txBody>
            <a:bodyPr wrap="square" lIns="45719" tIns="45719" rIns="45719" bIns="45719" numCol="1" anchor="ctr">
              <a:noAutofit/>
            </a:bodyPr>
            <a:lstStyle/>
            <a:p>
              <a:pPr algn="ctr">
                <a:defRPr sz="1200" b="1">
                  <a:latin typeface="Montserrat"/>
                  <a:ea typeface="Montserrat"/>
                  <a:cs typeface="Montserrat"/>
                  <a:sym typeface="Montserrat"/>
                </a:defRPr>
              </a:pPr>
              <a:endParaRPr/>
            </a:p>
          </p:txBody>
        </p:sp>
        <p:sp>
          <p:nvSpPr>
            <p:cNvPr id="838" name="Consulting"/>
            <p:cNvSpPr txBox="1"/>
            <p:nvPr/>
          </p:nvSpPr>
          <p:spPr>
            <a:xfrm>
              <a:off x="45719" y="50613"/>
              <a:ext cx="2013598" cy="269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i="1">
                  <a:latin typeface="Montserrat"/>
                  <a:ea typeface="Montserrat"/>
                  <a:cs typeface="Montserrat"/>
                  <a:sym typeface="Montserrat"/>
                </a:defRPr>
              </a:lvl1pPr>
            </a:lstStyle>
            <a:p>
              <a:r>
                <a:t>Consulting</a:t>
              </a:r>
            </a:p>
          </p:txBody>
        </p:sp>
      </p:grpSp>
      <p:sp>
        <p:nvSpPr>
          <p:cNvPr id="840" name="Straight Connector 41"/>
          <p:cNvSpPr/>
          <p:nvPr/>
        </p:nvSpPr>
        <p:spPr>
          <a:xfrm>
            <a:off x="5706971" y="2491010"/>
            <a:ext cx="1" cy="1015484"/>
          </a:xfrm>
          <a:prstGeom prst="line">
            <a:avLst/>
          </a:prstGeom>
          <a:noFill/>
          <a:ln w="28575" cap="flat">
            <a:solidFill>
              <a:srgbClr val="595959"/>
            </a:solidFill>
            <a:prstDash val="sysDash"/>
            <a:miter lim="800000"/>
          </a:ln>
          <a:effectLst/>
        </p:spPr>
        <p:txBody>
          <a:bodyPr wrap="square" lIns="45719" tIns="45719" rIns="45719" bIns="45719" numCol="1" anchor="t">
            <a:noAutofit/>
          </a:bodyPr>
          <a:lstStyle/>
          <a:p>
            <a:endParaRPr/>
          </a:p>
        </p:txBody>
      </p:sp>
      <p:sp>
        <p:nvSpPr>
          <p:cNvPr id="841" name="Straight Arrow Connector 42"/>
          <p:cNvSpPr/>
          <p:nvPr/>
        </p:nvSpPr>
        <p:spPr>
          <a:xfrm>
            <a:off x="5706971" y="3018078"/>
            <a:ext cx="368681" cy="1"/>
          </a:xfrm>
          <a:prstGeom prst="line">
            <a:avLst/>
          </a:prstGeom>
          <a:noFill/>
          <a:ln w="28575" cap="flat">
            <a:solidFill>
              <a:srgbClr val="595959"/>
            </a:solidFill>
            <a:prstDash val="sysDash"/>
            <a:miter lim="800000"/>
            <a:tailEnd type="triangle" w="med" len="med"/>
          </a:ln>
          <a:effectLst/>
        </p:spPr>
        <p:txBody>
          <a:bodyPr wrap="square" lIns="45719" tIns="45719" rIns="45719" bIns="45719" numCol="1" anchor="t">
            <a:noAutofit/>
          </a:bodyPr>
          <a:lstStyle/>
          <a:p>
            <a:endParaRPr/>
          </a:p>
        </p:txBody>
      </p:sp>
      <p:sp>
        <p:nvSpPr>
          <p:cNvPr id="842" name="Straight Arrow Connector 43"/>
          <p:cNvSpPr/>
          <p:nvPr/>
        </p:nvSpPr>
        <p:spPr>
          <a:xfrm>
            <a:off x="5730149" y="3506493"/>
            <a:ext cx="368681" cy="1"/>
          </a:xfrm>
          <a:prstGeom prst="line">
            <a:avLst/>
          </a:prstGeom>
          <a:noFill/>
          <a:ln w="28575" cap="flat">
            <a:solidFill>
              <a:srgbClr val="595959"/>
            </a:solidFill>
            <a:prstDash val="sysDash"/>
            <a:miter lim="800000"/>
            <a:tailEnd type="triangle" w="med" len="med"/>
          </a:ln>
          <a:effectLst/>
        </p:spPr>
        <p:txBody>
          <a:bodyPr wrap="square" lIns="45719" tIns="45719" rIns="45719" bIns="45719" numCol="1" anchor="t">
            <a:noAutofit/>
          </a:bodyPr>
          <a:lstStyle/>
          <a:p>
            <a:endParaRPr/>
          </a:p>
        </p:txBody>
      </p:sp>
      <p:grpSp>
        <p:nvGrpSpPr>
          <p:cNvPr id="845" name="Google Shape;224;p5"/>
          <p:cNvGrpSpPr/>
          <p:nvPr/>
        </p:nvGrpSpPr>
        <p:grpSpPr>
          <a:xfrm>
            <a:off x="8560284" y="2114863"/>
            <a:ext cx="2808474" cy="572747"/>
            <a:chOff x="0" y="0"/>
            <a:chExt cx="2808472" cy="572745"/>
          </a:xfrm>
        </p:grpSpPr>
        <p:sp>
          <p:nvSpPr>
            <p:cNvPr id="843" name="Rectangle"/>
            <p:cNvSpPr/>
            <p:nvPr/>
          </p:nvSpPr>
          <p:spPr>
            <a:xfrm>
              <a:off x="0" y="-1"/>
              <a:ext cx="2808473" cy="572747"/>
            </a:xfrm>
            <a:prstGeom prst="rect">
              <a:avLst/>
            </a:prstGeom>
            <a:solidFill>
              <a:srgbClr val="C5E0B4"/>
            </a:solidFill>
            <a:ln w="12700" cap="flat">
              <a:noFill/>
              <a:miter lim="400000"/>
            </a:ln>
            <a:effectLst/>
          </p:spPr>
          <p:txBody>
            <a:bodyPr wrap="square" lIns="45719" tIns="45719" rIns="45719" bIns="45719" numCol="1" anchor="ctr">
              <a:noAutofit/>
            </a:bodyPr>
            <a:lstStyle/>
            <a:p>
              <a:pPr algn="ctr">
                <a:defRPr sz="1200">
                  <a:latin typeface="Montserrat"/>
                  <a:ea typeface="Montserrat"/>
                  <a:cs typeface="Montserrat"/>
                  <a:sym typeface="Montserrat"/>
                </a:defRPr>
              </a:pPr>
              <a:endParaRPr/>
            </a:p>
          </p:txBody>
        </p:sp>
        <p:sp>
          <p:nvSpPr>
            <p:cNvPr id="844" name="Keyakinan yang Memadai atas Ketaatan dan 3E"/>
            <p:cNvSpPr txBox="1"/>
            <p:nvPr/>
          </p:nvSpPr>
          <p:spPr>
            <a:xfrm>
              <a:off x="45725" y="62872"/>
              <a:ext cx="2717023" cy="44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1200" b="1">
                  <a:latin typeface="Montserrat"/>
                  <a:ea typeface="Montserrat"/>
                  <a:cs typeface="Montserrat"/>
                  <a:sym typeface="Montserrat"/>
                </a:defRPr>
              </a:lvl1pPr>
            </a:lstStyle>
            <a:p>
              <a:r>
                <a:t>Keyakinan yang Memadai atas Ketaatan dan 3E</a:t>
              </a:r>
            </a:p>
          </p:txBody>
        </p:sp>
      </p:grpSp>
      <p:grpSp>
        <p:nvGrpSpPr>
          <p:cNvPr id="848" name="Google Shape;224;p5"/>
          <p:cNvGrpSpPr/>
          <p:nvPr/>
        </p:nvGrpSpPr>
        <p:grpSpPr>
          <a:xfrm>
            <a:off x="8560284" y="2847146"/>
            <a:ext cx="2808474" cy="572747"/>
            <a:chOff x="0" y="0"/>
            <a:chExt cx="2808472" cy="572745"/>
          </a:xfrm>
        </p:grpSpPr>
        <p:sp>
          <p:nvSpPr>
            <p:cNvPr id="846" name="Rectangle"/>
            <p:cNvSpPr/>
            <p:nvPr/>
          </p:nvSpPr>
          <p:spPr>
            <a:xfrm>
              <a:off x="0" y="-1"/>
              <a:ext cx="2808473" cy="572747"/>
            </a:xfrm>
            <a:prstGeom prst="rect">
              <a:avLst/>
            </a:prstGeom>
            <a:solidFill>
              <a:srgbClr val="C5E0B4"/>
            </a:solidFill>
            <a:ln w="12700" cap="flat">
              <a:noFill/>
              <a:miter lim="400000"/>
            </a:ln>
            <a:effectLst/>
          </p:spPr>
          <p:txBody>
            <a:bodyPr wrap="square" lIns="45719" tIns="45719" rIns="45719" bIns="45719" numCol="1" anchor="ctr">
              <a:noAutofit/>
            </a:bodyPr>
            <a:lstStyle/>
            <a:p>
              <a:pPr algn="ctr">
                <a:defRPr sz="1200" i="1">
                  <a:latin typeface="Montserrat"/>
                  <a:ea typeface="Montserrat"/>
                  <a:cs typeface="Montserrat"/>
                  <a:sym typeface="Montserrat"/>
                </a:defRPr>
              </a:pPr>
              <a:endParaRPr/>
            </a:p>
          </p:txBody>
        </p:sp>
        <p:sp>
          <p:nvSpPr>
            <p:cNvPr id="847" name="Early Warning dan Peningkatan Efektivitas MR"/>
            <p:cNvSpPr txBox="1"/>
            <p:nvPr/>
          </p:nvSpPr>
          <p:spPr>
            <a:xfrm>
              <a:off x="45725" y="62872"/>
              <a:ext cx="2717023" cy="44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p>
              <a:pPr algn="ctr">
                <a:defRPr sz="1200" b="1" i="1">
                  <a:latin typeface="Montserrat"/>
                  <a:ea typeface="Montserrat"/>
                  <a:cs typeface="Montserrat"/>
                  <a:sym typeface="Montserrat"/>
                </a:defRPr>
              </a:pPr>
              <a:r>
                <a:t>Early Warning </a:t>
              </a:r>
              <a:r>
                <a:rPr i="0"/>
                <a:t>dan Peningkatan Efektivitas MR</a:t>
              </a:r>
            </a:p>
          </p:txBody>
        </p:sp>
      </p:grpSp>
      <p:grpSp>
        <p:nvGrpSpPr>
          <p:cNvPr id="851" name="Google Shape;224;p5"/>
          <p:cNvGrpSpPr/>
          <p:nvPr/>
        </p:nvGrpSpPr>
        <p:grpSpPr>
          <a:xfrm>
            <a:off x="8560284" y="3564587"/>
            <a:ext cx="2808474" cy="537936"/>
            <a:chOff x="0" y="0"/>
            <a:chExt cx="2808472" cy="537934"/>
          </a:xfrm>
        </p:grpSpPr>
        <p:sp>
          <p:nvSpPr>
            <p:cNvPr id="849" name="Rectangle"/>
            <p:cNvSpPr/>
            <p:nvPr/>
          </p:nvSpPr>
          <p:spPr>
            <a:xfrm>
              <a:off x="0" y="0"/>
              <a:ext cx="2808473" cy="537935"/>
            </a:xfrm>
            <a:prstGeom prst="rect">
              <a:avLst/>
            </a:prstGeom>
            <a:solidFill>
              <a:srgbClr val="C5E0B4"/>
            </a:solidFill>
            <a:ln w="12700" cap="flat">
              <a:noFill/>
              <a:miter lim="400000"/>
            </a:ln>
            <a:effectLst/>
          </p:spPr>
          <p:txBody>
            <a:bodyPr wrap="square" lIns="45719" tIns="45719" rIns="45719" bIns="45719" numCol="1" anchor="ctr">
              <a:noAutofit/>
            </a:bodyPr>
            <a:lstStyle/>
            <a:p>
              <a:pPr algn="ctr">
                <a:defRPr sz="1200">
                  <a:latin typeface="Montserrat"/>
                  <a:ea typeface="Montserrat"/>
                  <a:cs typeface="Montserrat"/>
                  <a:sym typeface="Montserrat"/>
                </a:defRPr>
              </a:pPr>
              <a:endParaRPr/>
            </a:p>
          </p:txBody>
        </p:sp>
        <p:sp>
          <p:nvSpPr>
            <p:cNvPr id="850" name="Perbaikan Tata Kelola"/>
            <p:cNvSpPr txBox="1"/>
            <p:nvPr/>
          </p:nvSpPr>
          <p:spPr>
            <a:xfrm>
              <a:off x="45725" y="134367"/>
              <a:ext cx="2717023" cy="269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1200" b="1">
                  <a:latin typeface="Montserrat"/>
                  <a:ea typeface="Montserrat"/>
                  <a:cs typeface="Montserrat"/>
                  <a:sym typeface="Montserrat"/>
                </a:defRPr>
              </a:lvl1pPr>
            </a:lstStyle>
            <a:p>
              <a:r>
                <a:t>Perbaikan Tata Kelola</a:t>
              </a:r>
            </a:p>
          </p:txBody>
        </p:sp>
      </p:grpSp>
      <p:grpSp>
        <p:nvGrpSpPr>
          <p:cNvPr id="854" name="Google Shape;218;p5"/>
          <p:cNvGrpSpPr/>
          <p:nvPr/>
        </p:nvGrpSpPr>
        <p:grpSpPr>
          <a:xfrm>
            <a:off x="2757767" y="1625577"/>
            <a:ext cx="2519636" cy="422100"/>
            <a:chOff x="0" y="0"/>
            <a:chExt cx="2519634" cy="422098"/>
          </a:xfrm>
        </p:grpSpPr>
        <p:sp>
          <p:nvSpPr>
            <p:cNvPr id="852" name="Rectangle"/>
            <p:cNvSpPr/>
            <p:nvPr/>
          </p:nvSpPr>
          <p:spPr>
            <a:xfrm>
              <a:off x="0" y="0"/>
              <a:ext cx="2519635" cy="422099"/>
            </a:xfrm>
            <a:prstGeom prst="rect">
              <a:avLst/>
            </a:prstGeom>
            <a:solidFill>
              <a:srgbClr val="F4B183"/>
            </a:solidFill>
            <a:ln w="12700" cap="flat">
              <a:noFill/>
              <a:miter lim="400000"/>
            </a:ln>
            <a:effectLst/>
          </p:spPr>
          <p:txBody>
            <a:bodyPr wrap="square" lIns="45719" tIns="45719" rIns="45719" bIns="45719" numCol="1" anchor="ctr">
              <a:noAutofit/>
            </a:bodyPr>
            <a:lstStyle/>
            <a:p>
              <a:pPr algn="ctr">
                <a:defRPr sz="1200" b="1">
                  <a:latin typeface="Montserrat"/>
                  <a:ea typeface="Montserrat"/>
                  <a:cs typeface="Montserrat"/>
                  <a:sym typeface="Montserrat"/>
                </a:defRPr>
              </a:pPr>
              <a:endParaRPr/>
            </a:p>
          </p:txBody>
        </p:sp>
        <p:sp>
          <p:nvSpPr>
            <p:cNvPr id="853" name="Dukungan Pengawasan"/>
            <p:cNvSpPr txBox="1"/>
            <p:nvPr/>
          </p:nvSpPr>
          <p:spPr>
            <a:xfrm>
              <a:off x="45725" y="76449"/>
              <a:ext cx="2428185" cy="269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1200" b="1">
                  <a:latin typeface="Montserrat"/>
                  <a:ea typeface="Montserrat"/>
                  <a:cs typeface="Montserrat"/>
                  <a:sym typeface="Montserrat"/>
                </a:defRPr>
              </a:lvl1pPr>
            </a:lstStyle>
            <a:p>
              <a:r>
                <a:t>Dukungan Pengawasan</a:t>
              </a:r>
            </a:p>
          </p:txBody>
        </p:sp>
      </p:grpSp>
      <p:grpSp>
        <p:nvGrpSpPr>
          <p:cNvPr id="857" name="Google Shape;269;p5"/>
          <p:cNvGrpSpPr/>
          <p:nvPr/>
        </p:nvGrpSpPr>
        <p:grpSpPr>
          <a:xfrm>
            <a:off x="5566182" y="1632917"/>
            <a:ext cx="2646665" cy="415479"/>
            <a:chOff x="0" y="0"/>
            <a:chExt cx="2646664" cy="415477"/>
          </a:xfrm>
        </p:grpSpPr>
        <p:sp>
          <p:nvSpPr>
            <p:cNvPr id="855" name="Rectangle"/>
            <p:cNvSpPr/>
            <p:nvPr/>
          </p:nvSpPr>
          <p:spPr>
            <a:xfrm>
              <a:off x="-1" y="-1"/>
              <a:ext cx="2646666" cy="415479"/>
            </a:xfrm>
            <a:prstGeom prst="rect">
              <a:avLst/>
            </a:prstGeom>
            <a:solidFill>
              <a:srgbClr val="F4B183"/>
            </a:solidFill>
            <a:ln w="12700" cap="flat">
              <a:noFill/>
              <a:miter lim="400000"/>
            </a:ln>
            <a:effectLst/>
          </p:spPr>
          <p:txBody>
            <a:bodyPr wrap="square" lIns="45719" tIns="45719" rIns="45719" bIns="45719" numCol="1" anchor="ctr">
              <a:noAutofit/>
            </a:bodyPr>
            <a:lstStyle/>
            <a:p>
              <a:pPr algn="ctr">
                <a:defRPr sz="1400">
                  <a:latin typeface="Montserrat"/>
                  <a:ea typeface="Montserrat"/>
                  <a:cs typeface="Montserrat"/>
                  <a:sym typeface="Montserrat"/>
                </a:defRPr>
              </a:pPr>
              <a:endParaRPr/>
            </a:p>
          </p:txBody>
        </p:sp>
        <p:sp>
          <p:nvSpPr>
            <p:cNvPr id="856" name="Aktivitas Pengawasan"/>
            <p:cNvSpPr txBox="1"/>
            <p:nvPr/>
          </p:nvSpPr>
          <p:spPr>
            <a:xfrm>
              <a:off x="45724" y="73138"/>
              <a:ext cx="2555216" cy="269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1200" b="1">
                  <a:latin typeface="Montserrat"/>
                  <a:ea typeface="Montserrat"/>
                  <a:cs typeface="Montserrat"/>
                  <a:sym typeface="Montserrat"/>
                </a:defRPr>
              </a:lvl1pPr>
            </a:lstStyle>
            <a:p>
              <a:r>
                <a:t>Aktivitas Pengawasan</a:t>
              </a:r>
            </a:p>
          </p:txBody>
        </p:sp>
      </p:grpSp>
      <p:grpSp>
        <p:nvGrpSpPr>
          <p:cNvPr id="860" name="Google Shape;270;p5"/>
          <p:cNvGrpSpPr/>
          <p:nvPr/>
        </p:nvGrpSpPr>
        <p:grpSpPr>
          <a:xfrm>
            <a:off x="8560283" y="1607034"/>
            <a:ext cx="2808475" cy="447000"/>
            <a:chOff x="0" y="0"/>
            <a:chExt cx="2808474" cy="446999"/>
          </a:xfrm>
        </p:grpSpPr>
        <p:sp>
          <p:nvSpPr>
            <p:cNvPr id="858" name="Rectangle"/>
            <p:cNvSpPr/>
            <p:nvPr/>
          </p:nvSpPr>
          <p:spPr>
            <a:xfrm>
              <a:off x="0" y="18938"/>
              <a:ext cx="2808475" cy="409125"/>
            </a:xfrm>
            <a:prstGeom prst="rect">
              <a:avLst/>
            </a:prstGeom>
            <a:solidFill>
              <a:srgbClr val="F4B183"/>
            </a:solidFill>
            <a:ln w="12700" cap="flat">
              <a:noFill/>
              <a:miter lim="400000"/>
            </a:ln>
            <a:effectLst/>
          </p:spPr>
          <p:txBody>
            <a:bodyPr wrap="square" lIns="45719" tIns="45719" rIns="45719" bIns="45719" numCol="1" anchor="ctr">
              <a:noAutofit/>
            </a:bodyPr>
            <a:lstStyle/>
            <a:p>
              <a:pPr algn="ctr">
                <a:defRPr sz="1400">
                  <a:latin typeface="Montserrat"/>
                  <a:ea typeface="Montserrat"/>
                  <a:cs typeface="Montserrat"/>
                  <a:sym typeface="Montserrat"/>
                </a:defRPr>
              </a:pPr>
              <a:endParaRPr/>
            </a:p>
          </p:txBody>
        </p:sp>
        <p:sp>
          <p:nvSpPr>
            <p:cNvPr id="859" name="Kualitas Pengawasan…"/>
            <p:cNvSpPr txBox="1"/>
            <p:nvPr/>
          </p:nvSpPr>
          <p:spPr>
            <a:xfrm>
              <a:off x="45724" y="0"/>
              <a:ext cx="2717026" cy="4470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p>
              <a:pPr algn="ctr">
                <a:defRPr sz="1200" b="1">
                  <a:latin typeface="Montserrat"/>
                  <a:ea typeface="Montserrat"/>
                  <a:cs typeface="Montserrat"/>
                  <a:sym typeface="Montserrat"/>
                </a:defRPr>
              </a:pPr>
              <a:r>
                <a:t>Kualitas Pengawasan </a:t>
              </a:r>
            </a:p>
            <a:p>
              <a:pPr algn="ctr">
                <a:defRPr sz="1200" b="1">
                  <a:latin typeface="Montserrat"/>
                  <a:ea typeface="Montserrat"/>
                  <a:cs typeface="Montserrat"/>
                  <a:sym typeface="Montserrat"/>
                </a:defRPr>
              </a:pPr>
              <a:r>
                <a:t>(PP 60 Tahun 2008 Pasal 11)</a:t>
              </a:r>
            </a:p>
          </p:txBody>
        </p:sp>
      </p:grpSp>
      <p:sp>
        <p:nvSpPr>
          <p:cNvPr id="861" name="Octagon 50"/>
          <p:cNvSpPr/>
          <p:nvPr/>
        </p:nvSpPr>
        <p:spPr>
          <a:xfrm>
            <a:off x="2484469" y="2219759"/>
            <a:ext cx="178543" cy="181478"/>
          </a:xfrm>
          <a:custGeom>
            <a:avLst/>
            <a:gdLst/>
            <a:ahLst/>
            <a:cxnLst>
              <a:cxn ang="0">
                <a:pos x="wd2" y="hd2"/>
              </a:cxn>
              <a:cxn ang="5400000">
                <a:pos x="wd2" y="hd2"/>
              </a:cxn>
              <a:cxn ang="10800000">
                <a:pos x="wd2" y="hd2"/>
              </a:cxn>
              <a:cxn ang="16200000">
                <a:pos x="wd2" y="hd2"/>
              </a:cxn>
            </a:cxnLst>
            <a:rect l="0" t="0" r="r" b="b"/>
            <a:pathLst>
              <a:path w="21600" h="21600" extrusionOk="0">
                <a:moveTo>
                  <a:pt x="0" y="6224"/>
                </a:moveTo>
                <a:lnTo>
                  <a:pt x="6326" y="0"/>
                </a:lnTo>
                <a:lnTo>
                  <a:pt x="15274" y="0"/>
                </a:lnTo>
                <a:lnTo>
                  <a:pt x="21600" y="6224"/>
                </a:lnTo>
                <a:lnTo>
                  <a:pt x="21600" y="15376"/>
                </a:lnTo>
                <a:lnTo>
                  <a:pt x="15274" y="21600"/>
                </a:lnTo>
                <a:lnTo>
                  <a:pt x="6326" y="21600"/>
                </a:lnTo>
                <a:lnTo>
                  <a:pt x="0" y="15376"/>
                </a:lnTo>
                <a:close/>
              </a:path>
            </a:pathLst>
          </a:custGeom>
          <a:solidFill>
            <a:srgbClr val="FFFFFF"/>
          </a:solidFill>
          <a:ln w="12700" cap="flat">
            <a:solidFill>
              <a:srgbClr val="BFBFB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862" name="Arrow: Right 51"/>
          <p:cNvSpPr/>
          <p:nvPr/>
        </p:nvSpPr>
        <p:spPr>
          <a:xfrm>
            <a:off x="5168507" y="2144724"/>
            <a:ext cx="462941" cy="1124200"/>
          </a:xfrm>
          <a:prstGeom prst="rightArrow">
            <a:avLst>
              <a:gd name="adj1" fmla="val 50000"/>
              <a:gd name="adj2" fmla="val 50000"/>
            </a:avLst>
          </a:prstGeom>
          <a:solidFill>
            <a:srgbClr val="C55A1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63" name="Arrow: Right 52"/>
          <p:cNvSpPr/>
          <p:nvPr/>
        </p:nvSpPr>
        <p:spPr>
          <a:xfrm>
            <a:off x="8092470" y="2179307"/>
            <a:ext cx="462941" cy="1089693"/>
          </a:xfrm>
          <a:prstGeom prst="rightArrow">
            <a:avLst>
              <a:gd name="adj1" fmla="val 50000"/>
              <a:gd name="adj2" fmla="val 50000"/>
            </a:avLst>
          </a:prstGeom>
          <a:solidFill>
            <a:srgbClr val="C55A1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64" name="Arrow: Right 53"/>
          <p:cNvSpPr/>
          <p:nvPr/>
        </p:nvSpPr>
        <p:spPr>
          <a:xfrm>
            <a:off x="1971775" y="4876800"/>
            <a:ext cx="512694" cy="1124200"/>
          </a:xfrm>
          <a:prstGeom prst="rightArrow">
            <a:avLst>
              <a:gd name="adj1" fmla="val 50000"/>
              <a:gd name="adj2" fmla="val 50000"/>
            </a:avLst>
          </a:prstGeom>
          <a:solidFill>
            <a:srgbClr val="0D0D0D"/>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867" name="Google Shape;472;p12"/>
          <p:cNvGrpSpPr/>
          <p:nvPr/>
        </p:nvGrpSpPr>
        <p:grpSpPr>
          <a:xfrm>
            <a:off x="4326553" y="4566954"/>
            <a:ext cx="1570115" cy="1326446"/>
            <a:chOff x="0" y="0"/>
            <a:chExt cx="1570114" cy="1326445"/>
          </a:xfrm>
        </p:grpSpPr>
        <p:sp>
          <p:nvSpPr>
            <p:cNvPr id="865" name="Google Shape;473;p12"/>
            <p:cNvSpPr/>
            <p:nvPr/>
          </p:nvSpPr>
          <p:spPr>
            <a:xfrm>
              <a:off x="132437" y="0"/>
              <a:ext cx="1380723" cy="1326445"/>
            </a:xfrm>
            <a:prstGeom prst="ellipse">
              <a:avLst/>
            </a:prstGeom>
            <a:solidFill>
              <a:srgbClr val="F8CBAD"/>
            </a:solidFill>
            <a:ln w="12700" cap="flat">
              <a:noFill/>
              <a:miter lim="400000"/>
            </a:ln>
            <a:effectLst/>
          </p:spPr>
          <p:txBody>
            <a:bodyPr wrap="square" lIns="45719" tIns="45719" rIns="45719" bIns="45719" numCol="1" anchor="ctr">
              <a:noAutofit/>
            </a:bodyPr>
            <a:lstStyle/>
            <a:p>
              <a:pPr algn="ctr">
                <a:defRPr sz="1200">
                  <a:solidFill>
                    <a:srgbClr val="FFFFFF"/>
                  </a:solidFill>
                  <a:latin typeface="Montserrat"/>
                  <a:ea typeface="Montserrat"/>
                  <a:cs typeface="Montserrat"/>
                  <a:sym typeface="Montserrat"/>
                </a:defRPr>
              </a:pPr>
              <a:endParaRPr sz="1100"/>
            </a:p>
          </p:txBody>
        </p:sp>
        <p:sp>
          <p:nvSpPr>
            <p:cNvPr id="866" name="Google Shape;474;p12"/>
            <p:cNvSpPr txBox="1"/>
            <p:nvPr/>
          </p:nvSpPr>
          <p:spPr>
            <a:xfrm>
              <a:off x="0" y="347455"/>
              <a:ext cx="1570114" cy="76939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p>
              <a:pPr algn="ctr">
                <a:defRPr sz="1200" b="1">
                  <a:latin typeface="Montserrat"/>
                  <a:ea typeface="Montserrat"/>
                  <a:cs typeface="Montserrat"/>
                  <a:sym typeface="Montserrat"/>
                </a:defRPr>
              </a:pPr>
              <a:r>
                <a:rPr sz="1100"/>
                <a:t>EFEKTIVITAS </a:t>
              </a:r>
              <a:endParaRPr sz="1200">
                <a:latin typeface="Arial"/>
                <a:ea typeface="Arial"/>
                <a:cs typeface="Arial"/>
                <a:sym typeface="Arial"/>
              </a:endParaRPr>
            </a:p>
            <a:p>
              <a:pPr algn="ctr">
                <a:defRPr sz="1200" b="1">
                  <a:latin typeface="Montserrat"/>
                  <a:ea typeface="Montserrat"/>
                  <a:cs typeface="Montserrat"/>
                  <a:sym typeface="Montserrat"/>
                </a:defRPr>
              </a:pPr>
              <a:r>
                <a:rPr sz="1100"/>
                <a:t>DAN EFISIENSI PENCAPAIAN TUJUAN</a:t>
              </a:r>
            </a:p>
          </p:txBody>
        </p:sp>
      </p:grpSp>
      <p:grpSp>
        <p:nvGrpSpPr>
          <p:cNvPr id="870" name="Google Shape;475;p12"/>
          <p:cNvGrpSpPr/>
          <p:nvPr/>
        </p:nvGrpSpPr>
        <p:grpSpPr>
          <a:xfrm>
            <a:off x="6287115" y="4566955"/>
            <a:ext cx="1422400" cy="1353094"/>
            <a:chOff x="0" y="0"/>
            <a:chExt cx="1422399" cy="1353093"/>
          </a:xfrm>
        </p:grpSpPr>
        <p:sp>
          <p:nvSpPr>
            <p:cNvPr id="868" name="Google Shape;476;p12"/>
            <p:cNvSpPr/>
            <p:nvPr/>
          </p:nvSpPr>
          <p:spPr>
            <a:xfrm>
              <a:off x="0" y="0"/>
              <a:ext cx="1422399" cy="1353093"/>
            </a:xfrm>
            <a:prstGeom prst="ellipse">
              <a:avLst/>
            </a:prstGeom>
            <a:solidFill>
              <a:srgbClr val="D0CECE"/>
            </a:solidFill>
            <a:ln w="12700" cap="flat">
              <a:noFill/>
              <a:miter lim="400000"/>
            </a:ln>
            <a:effectLst/>
          </p:spPr>
          <p:txBody>
            <a:bodyPr wrap="square" lIns="45719" tIns="45719" rIns="45719" bIns="45719" numCol="1" anchor="ctr">
              <a:noAutofit/>
            </a:bodyPr>
            <a:lstStyle/>
            <a:p>
              <a:pPr algn="ctr">
                <a:defRPr sz="1200">
                  <a:solidFill>
                    <a:srgbClr val="FFFFFF"/>
                  </a:solidFill>
                  <a:latin typeface="Montserrat"/>
                  <a:ea typeface="Montserrat"/>
                  <a:cs typeface="Montserrat"/>
                  <a:sym typeface="Montserrat"/>
                </a:defRPr>
              </a:pPr>
              <a:endParaRPr sz="1100"/>
            </a:p>
          </p:txBody>
        </p:sp>
        <p:sp>
          <p:nvSpPr>
            <p:cNvPr id="869" name="Google Shape;477;p12"/>
            <p:cNvSpPr txBox="1"/>
            <p:nvPr/>
          </p:nvSpPr>
          <p:spPr>
            <a:xfrm>
              <a:off x="4375" y="378454"/>
              <a:ext cx="1405377" cy="6001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1200" b="1">
                  <a:latin typeface="Montserrat"/>
                  <a:ea typeface="Montserrat"/>
                  <a:cs typeface="Montserrat"/>
                  <a:sym typeface="Montserrat"/>
                </a:defRPr>
              </a:lvl1pPr>
            </a:lstStyle>
            <a:p>
              <a:r>
                <a:rPr sz="1100"/>
                <a:t>KEANDALAN PELAPORAN KEUANGAN</a:t>
              </a:r>
            </a:p>
          </p:txBody>
        </p:sp>
      </p:grpSp>
      <p:grpSp>
        <p:nvGrpSpPr>
          <p:cNvPr id="873" name="Google Shape;478;p12"/>
          <p:cNvGrpSpPr/>
          <p:nvPr/>
        </p:nvGrpSpPr>
        <p:grpSpPr>
          <a:xfrm>
            <a:off x="8318202" y="4578836"/>
            <a:ext cx="1351673" cy="1353094"/>
            <a:chOff x="0" y="0"/>
            <a:chExt cx="1351672" cy="1353093"/>
          </a:xfrm>
        </p:grpSpPr>
        <p:sp>
          <p:nvSpPr>
            <p:cNvPr id="871" name="Google Shape;479;p12"/>
            <p:cNvSpPr/>
            <p:nvPr/>
          </p:nvSpPr>
          <p:spPr>
            <a:xfrm>
              <a:off x="0" y="0"/>
              <a:ext cx="1351672" cy="1353093"/>
            </a:xfrm>
            <a:prstGeom prst="ellipse">
              <a:avLst/>
            </a:prstGeom>
            <a:solidFill>
              <a:srgbClr val="9DC3E6"/>
            </a:solidFill>
            <a:ln w="12700" cap="flat">
              <a:noFill/>
              <a:miter lim="400000"/>
            </a:ln>
            <a:effectLst/>
          </p:spPr>
          <p:txBody>
            <a:bodyPr wrap="square" lIns="45719" tIns="45719" rIns="45719" bIns="45719" numCol="1" anchor="ctr">
              <a:noAutofit/>
            </a:bodyPr>
            <a:lstStyle/>
            <a:p>
              <a:pPr algn="ctr">
                <a:defRPr sz="1200">
                  <a:solidFill>
                    <a:srgbClr val="FFFFFF"/>
                  </a:solidFill>
                  <a:latin typeface="Montserrat"/>
                  <a:ea typeface="Montserrat"/>
                  <a:cs typeface="Montserrat"/>
                  <a:sym typeface="Montserrat"/>
                </a:defRPr>
              </a:pPr>
              <a:endParaRPr sz="1100"/>
            </a:p>
          </p:txBody>
        </p:sp>
        <p:sp>
          <p:nvSpPr>
            <p:cNvPr id="872" name="Google Shape;480;p12"/>
            <p:cNvSpPr txBox="1"/>
            <p:nvPr/>
          </p:nvSpPr>
          <p:spPr>
            <a:xfrm>
              <a:off x="10361" y="419823"/>
              <a:ext cx="1330949" cy="6001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1200" b="1">
                  <a:latin typeface="Montserrat"/>
                  <a:ea typeface="Montserrat"/>
                  <a:cs typeface="Montserrat"/>
                  <a:sym typeface="Montserrat"/>
                </a:defRPr>
              </a:lvl1pPr>
            </a:lstStyle>
            <a:p>
              <a:r>
                <a:rPr sz="1100"/>
                <a:t>PENGAMANAN ASET NEGARA/ DAERAH</a:t>
              </a:r>
            </a:p>
          </p:txBody>
        </p:sp>
      </p:grpSp>
      <p:grpSp>
        <p:nvGrpSpPr>
          <p:cNvPr id="876" name="Google Shape;481;p12"/>
          <p:cNvGrpSpPr/>
          <p:nvPr/>
        </p:nvGrpSpPr>
        <p:grpSpPr>
          <a:xfrm>
            <a:off x="10160489" y="4559937"/>
            <a:ext cx="1351672" cy="1340481"/>
            <a:chOff x="0" y="0"/>
            <a:chExt cx="1351671" cy="1340479"/>
          </a:xfrm>
        </p:grpSpPr>
        <p:sp>
          <p:nvSpPr>
            <p:cNvPr id="874" name="Google Shape;482;p12"/>
            <p:cNvSpPr/>
            <p:nvPr/>
          </p:nvSpPr>
          <p:spPr>
            <a:xfrm>
              <a:off x="0" y="0"/>
              <a:ext cx="1351671" cy="1340479"/>
            </a:xfrm>
            <a:prstGeom prst="ellipse">
              <a:avLst/>
            </a:prstGeom>
            <a:solidFill>
              <a:srgbClr val="E2F0D9"/>
            </a:solidFill>
            <a:ln w="12700" cap="flat">
              <a:noFill/>
              <a:miter lim="400000"/>
            </a:ln>
            <a:effectLst/>
          </p:spPr>
          <p:txBody>
            <a:bodyPr wrap="square" lIns="45719" tIns="45719" rIns="45719" bIns="45719" numCol="1" anchor="ctr">
              <a:noAutofit/>
            </a:bodyPr>
            <a:lstStyle/>
            <a:p>
              <a:pPr algn="ctr">
                <a:defRPr sz="1200">
                  <a:solidFill>
                    <a:srgbClr val="FFFFFF"/>
                  </a:solidFill>
                  <a:latin typeface="Montserrat"/>
                  <a:ea typeface="Montserrat"/>
                  <a:cs typeface="Montserrat"/>
                  <a:sym typeface="Montserrat"/>
                </a:defRPr>
              </a:pPr>
              <a:endParaRPr sz="1100"/>
            </a:p>
          </p:txBody>
        </p:sp>
        <p:sp>
          <p:nvSpPr>
            <p:cNvPr id="875" name="Google Shape;483;p12"/>
            <p:cNvSpPr txBox="1"/>
            <p:nvPr/>
          </p:nvSpPr>
          <p:spPr>
            <a:xfrm>
              <a:off x="6432" y="372128"/>
              <a:ext cx="1330948" cy="6001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1200" b="1">
                  <a:latin typeface="Montserrat"/>
                  <a:ea typeface="Montserrat"/>
                  <a:cs typeface="Montserrat"/>
                  <a:sym typeface="Montserrat"/>
                </a:defRPr>
              </a:lvl1pPr>
            </a:lstStyle>
            <a:p>
              <a:r>
                <a:rPr sz="1100"/>
                <a:t>KETAATAN TERHADAP PERATURAN</a:t>
              </a:r>
            </a:p>
          </p:txBody>
        </p:sp>
      </p:grpSp>
      <p:grpSp>
        <p:nvGrpSpPr>
          <p:cNvPr id="879" name="Google Shape;213;p5"/>
          <p:cNvGrpSpPr/>
          <p:nvPr/>
        </p:nvGrpSpPr>
        <p:grpSpPr>
          <a:xfrm>
            <a:off x="5575164" y="1238261"/>
            <a:ext cx="2628701" cy="345007"/>
            <a:chOff x="0" y="0"/>
            <a:chExt cx="2628700" cy="345006"/>
          </a:xfrm>
        </p:grpSpPr>
        <p:sp>
          <p:nvSpPr>
            <p:cNvPr id="877" name="Rectangle"/>
            <p:cNvSpPr/>
            <p:nvPr/>
          </p:nvSpPr>
          <p:spPr>
            <a:xfrm>
              <a:off x="-1" y="-1"/>
              <a:ext cx="2628702" cy="345008"/>
            </a:xfrm>
            <a:prstGeom prst="rect">
              <a:avLst/>
            </a:prstGeom>
            <a:solidFill>
              <a:srgbClr val="C55A11"/>
            </a:solidFill>
            <a:ln w="12700" cap="flat">
              <a:noFill/>
              <a:miter lim="400000"/>
            </a:ln>
            <a:effectLst/>
          </p:spPr>
          <p:txBody>
            <a:bodyPr wrap="square" lIns="45719" tIns="45719" rIns="45719" bIns="45719" numCol="1" anchor="ctr">
              <a:noAutofit/>
            </a:bodyPr>
            <a:lstStyle/>
            <a:p>
              <a:pPr algn="ctr">
                <a:defRPr sz="1200">
                  <a:latin typeface="Montserrat"/>
                  <a:ea typeface="Montserrat"/>
                  <a:cs typeface="Montserrat"/>
                  <a:sym typeface="Montserrat"/>
                </a:defRPr>
              </a:pPr>
              <a:endParaRPr/>
            </a:p>
          </p:txBody>
        </p:sp>
        <p:sp>
          <p:nvSpPr>
            <p:cNvPr id="878" name="DELIVERY"/>
            <p:cNvSpPr txBox="1"/>
            <p:nvPr/>
          </p:nvSpPr>
          <p:spPr>
            <a:xfrm>
              <a:off x="45724" y="37902"/>
              <a:ext cx="2537252" cy="269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1200" b="1">
                  <a:solidFill>
                    <a:srgbClr val="FFFFFF"/>
                  </a:solidFill>
                  <a:latin typeface="Montserrat"/>
                  <a:ea typeface="Montserrat"/>
                  <a:cs typeface="Montserrat"/>
                  <a:sym typeface="Montserrat"/>
                </a:defRPr>
              </a:lvl1pPr>
            </a:lstStyle>
            <a:p>
              <a:r>
                <a:t>DELIVERY</a:t>
              </a:r>
            </a:p>
          </p:txBody>
        </p:sp>
      </p:grpSp>
      <p:grpSp>
        <p:nvGrpSpPr>
          <p:cNvPr id="882" name="Google Shape;214;p5"/>
          <p:cNvGrpSpPr/>
          <p:nvPr/>
        </p:nvGrpSpPr>
        <p:grpSpPr>
          <a:xfrm>
            <a:off x="2760790" y="1240231"/>
            <a:ext cx="2519636" cy="341063"/>
            <a:chOff x="0" y="0"/>
            <a:chExt cx="2519634" cy="341061"/>
          </a:xfrm>
        </p:grpSpPr>
        <p:sp>
          <p:nvSpPr>
            <p:cNvPr id="880" name="Rectangle"/>
            <p:cNvSpPr/>
            <p:nvPr/>
          </p:nvSpPr>
          <p:spPr>
            <a:xfrm>
              <a:off x="0" y="-1"/>
              <a:ext cx="2519635" cy="341063"/>
            </a:xfrm>
            <a:prstGeom prst="rect">
              <a:avLst/>
            </a:prstGeom>
            <a:solidFill>
              <a:srgbClr val="C55A11"/>
            </a:solidFill>
            <a:ln w="12700" cap="flat">
              <a:noFill/>
              <a:miter lim="400000"/>
            </a:ln>
            <a:effectLst/>
          </p:spPr>
          <p:txBody>
            <a:bodyPr wrap="square" lIns="45719" tIns="45719" rIns="45719" bIns="45719" numCol="1" anchor="ctr">
              <a:noAutofit/>
            </a:bodyPr>
            <a:lstStyle/>
            <a:p>
              <a:pPr algn="ctr">
                <a:defRPr sz="1200" b="1">
                  <a:solidFill>
                    <a:srgbClr val="FFFFFF"/>
                  </a:solidFill>
                  <a:latin typeface="Montserrat"/>
                  <a:ea typeface="Montserrat"/>
                  <a:cs typeface="Montserrat"/>
                  <a:sym typeface="Montserrat"/>
                </a:defRPr>
              </a:pPr>
              <a:endParaRPr/>
            </a:p>
          </p:txBody>
        </p:sp>
        <p:sp>
          <p:nvSpPr>
            <p:cNvPr id="881" name="ENABLER"/>
            <p:cNvSpPr txBox="1"/>
            <p:nvPr/>
          </p:nvSpPr>
          <p:spPr>
            <a:xfrm>
              <a:off x="45725" y="35930"/>
              <a:ext cx="2428185" cy="269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1200" b="1">
                  <a:solidFill>
                    <a:srgbClr val="FFFFFF"/>
                  </a:solidFill>
                  <a:latin typeface="Montserrat"/>
                  <a:ea typeface="Montserrat"/>
                  <a:cs typeface="Montserrat"/>
                  <a:sym typeface="Montserrat"/>
                </a:defRPr>
              </a:lvl1pPr>
            </a:lstStyle>
            <a:p>
              <a:r>
                <a:t>ENABLER</a:t>
              </a:r>
            </a:p>
          </p:txBody>
        </p:sp>
      </p:grpSp>
      <p:grpSp>
        <p:nvGrpSpPr>
          <p:cNvPr id="885" name="Google Shape;213;p5"/>
          <p:cNvGrpSpPr/>
          <p:nvPr/>
        </p:nvGrpSpPr>
        <p:grpSpPr>
          <a:xfrm>
            <a:off x="8560283" y="1238260"/>
            <a:ext cx="2808475" cy="345008"/>
            <a:chOff x="0" y="0"/>
            <a:chExt cx="2808474" cy="345006"/>
          </a:xfrm>
        </p:grpSpPr>
        <p:sp>
          <p:nvSpPr>
            <p:cNvPr id="883" name="Rectangle"/>
            <p:cNvSpPr/>
            <p:nvPr/>
          </p:nvSpPr>
          <p:spPr>
            <a:xfrm>
              <a:off x="-1" y="0"/>
              <a:ext cx="2808476" cy="345007"/>
            </a:xfrm>
            <a:prstGeom prst="rect">
              <a:avLst/>
            </a:prstGeom>
            <a:solidFill>
              <a:srgbClr val="C55A11"/>
            </a:solidFill>
            <a:ln w="12700" cap="flat">
              <a:noFill/>
              <a:miter lim="400000"/>
            </a:ln>
            <a:effectLst/>
          </p:spPr>
          <p:txBody>
            <a:bodyPr wrap="square" lIns="45719" tIns="45719" rIns="45719" bIns="45719" numCol="1" anchor="ctr">
              <a:noAutofit/>
            </a:bodyPr>
            <a:lstStyle/>
            <a:p>
              <a:pPr algn="ctr">
                <a:defRPr sz="1200">
                  <a:latin typeface="Montserrat"/>
                  <a:ea typeface="Montserrat"/>
                  <a:cs typeface="Montserrat"/>
                  <a:sym typeface="Montserrat"/>
                </a:defRPr>
              </a:pPr>
              <a:endParaRPr/>
            </a:p>
          </p:txBody>
        </p:sp>
        <p:sp>
          <p:nvSpPr>
            <p:cNvPr id="884" name="RESULT"/>
            <p:cNvSpPr txBox="1"/>
            <p:nvPr/>
          </p:nvSpPr>
          <p:spPr>
            <a:xfrm>
              <a:off x="45724" y="37903"/>
              <a:ext cx="2717026" cy="269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1200" b="1">
                  <a:solidFill>
                    <a:srgbClr val="FFFFFF"/>
                  </a:solidFill>
                  <a:latin typeface="Montserrat"/>
                  <a:ea typeface="Montserrat"/>
                  <a:cs typeface="Montserrat"/>
                  <a:sym typeface="Montserrat"/>
                </a:defRPr>
              </a:lvl1pPr>
            </a:lstStyle>
            <a:p>
              <a:r>
                <a:t>RESULT</a:t>
              </a:r>
            </a:p>
          </p:txBody>
        </p:sp>
      </p:grpSp>
      <p:sp>
        <p:nvSpPr>
          <p:cNvPr id="886" name="Arrow: Right 61"/>
          <p:cNvSpPr/>
          <p:nvPr/>
        </p:nvSpPr>
        <p:spPr>
          <a:xfrm rot="5400000">
            <a:off x="9728347" y="3765375"/>
            <a:ext cx="462941" cy="1107898"/>
          </a:xfrm>
          <a:prstGeom prst="rightArrow">
            <a:avLst>
              <a:gd name="adj1" fmla="val 50000"/>
              <a:gd name="adj2" fmla="val 50000"/>
            </a:avLst>
          </a:prstGeom>
          <a:solidFill>
            <a:srgbClr val="C55A1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889" name="Rectangle 62"/>
          <p:cNvGrpSpPr/>
          <p:nvPr/>
        </p:nvGrpSpPr>
        <p:grpSpPr>
          <a:xfrm>
            <a:off x="2304287" y="6104830"/>
            <a:ext cx="9536098" cy="600773"/>
            <a:chOff x="-1" y="-1713"/>
            <a:chExt cx="9536097" cy="600772"/>
          </a:xfrm>
        </p:grpSpPr>
        <p:sp>
          <p:nvSpPr>
            <p:cNvPr id="887" name="Rectangle"/>
            <p:cNvSpPr/>
            <p:nvPr/>
          </p:nvSpPr>
          <p:spPr>
            <a:xfrm>
              <a:off x="-1" y="-1"/>
              <a:ext cx="9536097" cy="599060"/>
            </a:xfrm>
            <a:prstGeom prst="rect">
              <a:avLst/>
            </a:prstGeom>
            <a:solidFill>
              <a:srgbClr val="DBDBDB"/>
            </a:solidFill>
            <a:ln w="12700" cap="flat">
              <a:noFill/>
              <a:miter lim="400000"/>
            </a:ln>
            <a:effectLst/>
          </p:spPr>
          <p:txBody>
            <a:bodyPr wrap="square" lIns="45719" tIns="45719" rIns="45719" bIns="45719" numCol="1" anchor="t">
              <a:noAutofit/>
            </a:bodyPr>
            <a:lstStyle/>
            <a:p>
              <a:pPr>
                <a:defRPr sz="1600">
                  <a:latin typeface="Montserrat"/>
                  <a:ea typeface="Montserrat"/>
                  <a:cs typeface="Montserrat"/>
                  <a:sym typeface="Montserrat"/>
                </a:defRPr>
              </a:pPr>
              <a:endParaRPr/>
            </a:p>
          </p:txBody>
        </p:sp>
        <p:sp>
          <p:nvSpPr>
            <p:cNvPr id="888" name="Pengawasan intern yang dilakukan APIP memperkuat dan menunjang efektivitas penyelenggaraan SPIP (pasal 47 PP 60 Tahun 2008)."/>
            <p:cNvSpPr txBox="1"/>
            <p:nvPr/>
          </p:nvSpPr>
          <p:spPr>
            <a:xfrm>
              <a:off x="45719" y="-1713"/>
              <a:ext cx="9444657" cy="46166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600">
                  <a:latin typeface="Montserrat"/>
                  <a:ea typeface="Montserrat"/>
                  <a:cs typeface="Montserrat"/>
                  <a:sym typeface="Montserrat"/>
                </a:defRPr>
              </a:lvl1pPr>
            </a:lstStyle>
            <a:p>
              <a:pPr algn="ctr"/>
              <a:r>
                <a:rPr sz="1200" b="1" dirty="0" err="1"/>
                <a:t>Pengawasan</a:t>
              </a:r>
              <a:r>
                <a:rPr sz="1200" b="1" dirty="0"/>
                <a:t> intern yang </a:t>
              </a:r>
              <a:r>
                <a:rPr sz="1200" b="1" dirty="0" err="1"/>
                <a:t>dilakukan</a:t>
              </a:r>
              <a:r>
                <a:rPr sz="1200" b="1" dirty="0"/>
                <a:t> APIP </a:t>
              </a:r>
              <a:r>
                <a:rPr sz="1200" b="1" dirty="0" err="1"/>
                <a:t>memperkuat</a:t>
              </a:r>
              <a:r>
                <a:rPr sz="1200" b="1" dirty="0"/>
                <a:t> dan </a:t>
              </a:r>
              <a:r>
                <a:rPr sz="1200" b="1" dirty="0" err="1"/>
                <a:t>menunjang</a:t>
              </a:r>
              <a:r>
                <a:rPr sz="1200" b="1" dirty="0"/>
                <a:t> </a:t>
              </a:r>
              <a:r>
                <a:rPr sz="1200" b="1" dirty="0" err="1"/>
                <a:t>efektivitas</a:t>
              </a:r>
              <a:r>
                <a:rPr sz="1200" b="1" dirty="0"/>
                <a:t> </a:t>
              </a:r>
              <a:r>
                <a:rPr sz="1200" b="1" dirty="0" err="1"/>
                <a:t>penyelenggaraan</a:t>
              </a:r>
              <a:r>
                <a:rPr sz="1200" b="1" dirty="0"/>
                <a:t> SPIP (</a:t>
              </a:r>
              <a:r>
                <a:rPr sz="1200" b="1" dirty="0" err="1"/>
                <a:t>pasal</a:t>
              </a:r>
              <a:r>
                <a:rPr sz="1200" b="1" dirty="0"/>
                <a:t> 47 PP 60 </a:t>
              </a:r>
              <a:r>
                <a:rPr sz="1200" b="1" dirty="0" err="1"/>
                <a:t>Tahun</a:t>
              </a:r>
              <a:r>
                <a:rPr sz="1200" b="1" dirty="0"/>
                <a:t> 2008).</a:t>
              </a:r>
            </a:p>
          </p:txBody>
        </p:sp>
      </p:grpSp>
      <p:grpSp>
        <p:nvGrpSpPr>
          <p:cNvPr id="892" name="Rectangle: Rounded Corners 63"/>
          <p:cNvGrpSpPr/>
          <p:nvPr/>
        </p:nvGrpSpPr>
        <p:grpSpPr>
          <a:xfrm>
            <a:off x="415098" y="1991618"/>
            <a:ext cx="415638" cy="360220"/>
            <a:chOff x="0" y="0"/>
            <a:chExt cx="415636" cy="360219"/>
          </a:xfrm>
        </p:grpSpPr>
        <p:sp>
          <p:nvSpPr>
            <p:cNvPr id="890" name="Rounded Rectangle"/>
            <p:cNvSpPr/>
            <p:nvPr/>
          </p:nvSpPr>
          <p:spPr>
            <a:xfrm>
              <a:off x="0" y="0"/>
              <a:ext cx="415637" cy="360220"/>
            </a:xfrm>
            <a:prstGeom prst="roundRect">
              <a:avLst>
                <a:gd name="adj" fmla="val 16667"/>
              </a:avLst>
            </a:prstGeom>
            <a:solidFill>
              <a:srgbClr val="548235"/>
            </a:solidFill>
            <a:ln w="12700" cap="flat">
              <a:noFill/>
              <a:miter lim="400000"/>
            </a:ln>
            <a:effectLst/>
          </p:spPr>
          <p:txBody>
            <a:bodyPr wrap="square" lIns="45719" tIns="45719" rIns="45719" bIns="45719" numCol="1" anchor="ctr">
              <a:noAutofit/>
            </a:bodyPr>
            <a:lstStyle/>
            <a:p>
              <a:pPr algn="ctr">
                <a:defRPr sz="1100" b="1">
                  <a:solidFill>
                    <a:srgbClr val="FFFFFF"/>
                  </a:solidFill>
                  <a:latin typeface="Montserrat"/>
                  <a:ea typeface="Montserrat"/>
                  <a:cs typeface="Montserrat"/>
                  <a:sym typeface="Montserrat"/>
                </a:defRPr>
              </a:pPr>
              <a:endParaRPr/>
            </a:p>
          </p:txBody>
        </p:sp>
        <p:sp>
          <p:nvSpPr>
            <p:cNvPr id="891" name="1.8"/>
            <p:cNvSpPr txBox="1"/>
            <p:nvPr/>
          </p:nvSpPr>
          <p:spPr>
            <a:xfrm>
              <a:off x="63304" y="51839"/>
              <a:ext cx="289029" cy="2565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100" b="1">
                  <a:solidFill>
                    <a:srgbClr val="FFFFFF"/>
                  </a:solidFill>
                  <a:latin typeface="Montserrat"/>
                  <a:ea typeface="Montserrat"/>
                  <a:cs typeface="Montserrat"/>
                  <a:sym typeface="Montserrat"/>
                </a:defRPr>
              </a:lvl1pPr>
            </a:lstStyle>
            <a:p>
              <a:r>
                <a:t>1.8</a:t>
              </a:r>
            </a:p>
          </p:txBody>
        </p:sp>
      </p:grpSp>
      <p:sp>
        <p:nvSpPr>
          <p:cNvPr id="160" name="TextBox 5">
            <a:extLst>
              <a:ext uri="{FF2B5EF4-FFF2-40B4-BE49-F238E27FC236}">
                <a16:creationId xmlns:a16="http://schemas.microsoft.com/office/drawing/2014/main" id="{AF906CAD-36A3-4568-A61F-05BFB2667662}"/>
              </a:ext>
            </a:extLst>
          </p:cNvPr>
          <p:cNvSpPr txBox="1"/>
          <p:nvPr/>
        </p:nvSpPr>
        <p:spPr>
          <a:xfrm>
            <a:off x="0" y="238759"/>
            <a:ext cx="12192000" cy="338554"/>
          </a:xfrm>
          <a:prstGeom prst="rect">
            <a:avLst/>
          </a:prstGeom>
          <a:solidFill>
            <a:schemeClr val="accent1">
              <a:lumMod val="40000"/>
              <a:lumOff val="60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defRPr b="1">
                <a:solidFill>
                  <a:srgbClr val="FFFFFF"/>
                </a:solidFill>
                <a:latin typeface="Montserrat"/>
                <a:ea typeface="Montserrat"/>
                <a:cs typeface="Montserrat"/>
                <a:sym typeface="Montserrat"/>
              </a:defRPr>
            </a:lvl1pPr>
          </a:lstStyle>
          <a:p>
            <a:r>
              <a:rPr sz="1600" b="0" dirty="0" err="1">
                <a:solidFill>
                  <a:schemeClr val="tx1"/>
                </a:solidFill>
                <a:latin typeface="Impact" panose="020B0806030902050204" pitchFamily="34" charset="0"/>
              </a:rPr>
              <a:t>Analisis</a:t>
            </a:r>
            <a:r>
              <a:rPr sz="1600" b="0" dirty="0">
                <a:solidFill>
                  <a:schemeClr val="tx1"/>
                </a:solidFill>
                <a:latin typeface="Impact" panose="020B0806030902050204" pitchFamily="34" charset="0"/>
              </a:rPr>
              <a:t> </a:t>
            </a:r>
            <a:r>
              <a:rPr sz="1600" b="0" dirty="0" err="1">
                <a:solidFill>
                  <a:schemeClr val="tx1"/>
                </a:solidFill>
                <a:latin typeface="Impact" panose="020B0806030902050204" pitchFamily="34" charset="0"/>
              </a:rPr>
              <a:t>Keterkaitan</a:t>
            </a:r>
            <a:r>
              <a:rPr sz="1600" b="0" dirty="0">
                <a:solidFill>
                  <a:schemeClr val="tx1"/>
                </a:solidFill>
                <a:latin typeface="Impact" panose="020B0806030902050204" pitchFamily="34" charset="0"/>
              </a:rPr>
              <a:t> </a:t>
            </a:r>
            <a:r>
              <a:rPr sz="1600" b="0" dirty="0" err="1">
                <a:solidFill>
                  <a:schemeClr val="tx1"/>
                </a:solidFill>
                <a:latin typeface="Impact" panose="020B0806030902050204" pitchFamily="34" charset="0"/>
              </a:rPr>
              <a:t>Kualitas</a:t>
            </a:r>
            <a:r>
              <a:rPr sz="1600" b="0" dirty="0">
                <a:solidFill>
                  <a:schemeClr val="tx1"/>
                </a:solidFill>
                <a:latin typeface="Impact" panose="020B0806030902050204" pitchFamily="34" charset="0"/>
              </a:rPr>
              <a:t> </a:t>
            </a:r>
            <a:r>
              <a:rPr sz="1600" b="0" dirty="0" err="1">
                <a:solidFill>
                  <a:schemeClr val="tx1"/>
                </a:solidFill>
                <a:latin typeface="Impact" panose="020B0806030902050204" pitchFamily="34" charset="0"/>
              </a:rPr>
              <a:t>Pengawasan</a:t>
            </a:r>
            <a:r>
              <a:rPr sz="1600" b="0" dirty="0">
                <a:solidFill>
                  <a:schemeClr val="tx1"/>
                </a:solidFill>
                <a:latin typeface="Impact" panose="020B0806030902050204" pitchFamily="34" charset="0"/>
              </a:rPr>
              <a:t> APIP </a:t>
            </a:r>
            <a:r>
              <a:rPr sz="1600" b="0" dirty="0" err="1">
                <a:solidFill>
                  <a:schemeClr val="tx1"/>
                </a:solidFill>
                <a:latin typeface="Impact" panose="020B0806030902050204" pitchFamily="34" charset="0"/>
              </a:rPr>
              <a:t>Terhadap</a:t>
            </a:r>
            <a:r>
              <a:rPr sz="1600" b="0" dirty="0">
                <a:solidFill>
                  <a:schemeClr val="tx1"/>
                </a:solidFill>
                <a:latin typeface="Impact" panose="020B0806030902050204" pitchFamily="34" charset="0"/>
              </a:rPr>
              <a:t> </a:t>
            </a:r>
            <a:r>
              <a:rPr sz="1600" b="0" dirty="0" err="1">
                <a:solidFill>
                  <a:schemeClr val="tx1"/>
                </a:solidFill>
                <a:latin typeface="Impact" panose="020B0806030902050204" pitchFamily="34" charset="0"/>
              </a:rPr>
              <a:t>Pencapaian</a:t>
            </a:r>
            <a:r>
              <a:rPr sz="1600" b="0" dirty="0">
                <a:solidFill>
                  <a:schemeClr val="tx1"/>
                </a:solidFill>
                <a:latin typeface="Impact" panose="020B0806030902050204" pitchFamily="34" charset="0"/>
              </a:rPr>
              <a:t> 4 </a:t>
            </a:r>
            <a:r>
              <a:rPr sz="1600" b="0" dirty="0" err="1">
                <a:solidFill>
                  <a:schemeClr val="tx1"/>
                </a:solidFill>
                <a:latin typeface="Impact" panose="020B0806030902050204" pitchFamily="34" charset="0"/>
              </a:rPr>
              <a:t>Tujuan</a:t>
            </a:r>
            <a:r>
              <a:rPr sz="1600" b="0" dirty="0">
                <a:solidFill>
                  <a:schemeClr val="tx1"/>
                </a:solidFill>
                <a:latin typeface="Impact" panose="020B0806030902050204" pitchFamily="34" charset="0"/>
              </a:rPr>
              <a:t> SPIP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 name="TextBox 4"/>
          <p:cNvSpPr txBox="1"/>
          <p:nvPr/>
        </p:nvSpPr>
        <p:spPr>
          <a:xfrm>
            <a:off x="431193" y="30466"/>
            <a:ext cx="11242088"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b="1">
                <a:solidFill>
                  <a:srgbClr val="FFFFFF"/>
                </a:solidFill>
                <a:latin typeface="Montserrat"/>
                <a:ea typeface="Montserrat"/>
                <a:cs typeface="Montserrat"/>
                <a:sym typeface="Montserrat"/>
              </a:defRPr>
            </a:lvl1pPr>
          </a:lstStyle>
          <a:p>
            <a:r>
              <a:t>Analisis Keterkaitan Kualitas Pengawasan APIP Terhadap Pencapaian 4 Tujuan SPIP</a:t>
            </a:r>
          </a:p>
        </p:txBody>
      </p:sp>
      <p:grpSp>
        <p:nvGrpSpPr>
          <p:cNvPr id="899" name="Rectangle 6"/>
          <p:cNvGrpSpPr/>
          <p:nvPr/>
        </p:nvGrpSpPr>
        <p:grpSpPr>
          <a:xfrm>
            <a:off x="6634148" y="3886200"/>
            <a:ext cx="5191533" cy="1451854"/>
            <a:chOff x="-118848" y="-1507"/>
            <a:chExt cx="5319580" cy="1526917"/>
          </a:xfrm>
        </p:grpSpPr>
        <p:sp>
          <p:nvSpPr>
            <p:cNvPr id="897" name="Rectangle"/>
            <p:cNvSpPr/>
            <p:nvPr/>
          </p:nvSpPr>
          <p:spPr>
            <a:xfrm>
              <a:off x="-1" y="0"/>
              <a:ext cx="5200733" cy="1525410"/>
            </a:xfrm>
            <a:prstGeom prst="rect">
              <a:avLst/>
            </a:prstGeom>
            <a:solidFill>
              <a:srgbClr val="FFE699"/>
            </a:solidFill>
            <a:ln w="12700" cap="flat">
              <a:noFill/>
              <a:miter lim="400000"/>
            </a:ln>
            <a:effectLst/>
          </p:spPr>
          <p:txBody>
            <a:bodyPr wrap="square" lIns="45719" tIns="45719" rIns="45719" bIns="45719" numCol="1" anchor="t">
              <a:noAutofit/>
            </a:bodyPr>
            <a:lstStyle/>
            <a:p>
              <a:pPr>
                <a:defRPr sz="1100">
                  <a:latin typeface="Montserrat"/>
                  <a:ea typeface="Montserrat"/>
                  <a:cs typeface="Montserrat"/>
                  <a:sym typeface="Montserrat"/>
                </a:defRPr>
              </a:pPr>
              <a:endParaRPr/>
            </a:p>
          </p:txBody>
        </p:sp>
        <p:sp>
          <p:nvSpPr>
            <p:cNvPr id="898" name="Indikator pada Penilaian Pencapaian Tujuan SPIP Terintegrasi:…"/>
            <p:cNvSpPr txBox="1"/>
            <p:nvPr/>
          </p:nvSpPr>
          <p:spPr>
            <a:xfrm>
              <a:off x="-118848" y="-1507"/>
              <a:ext cx="5273860" cy="13849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indent="717550" algn="r">
                <a:defRPr sz="1100">
                  <a:latin typeface="Montserrat"/>
                  <a:ea typeface="Montserrat"/>
                  <a:cs typeface="Montserrat"/>
                  <a:sym typeface="Montserrat"/>
                </a:defRPr>
              </a:pPr>
              <a:r>
                <a:rPr lang="en-US" sz="1050" b="1" dirty="0" err="1"/>
                <a:t>Indikator</a:t>
              </a:r>
              <a:r>
                <a:rPr lang="en-US" sz="1050" b="1" dirty="0"/>
                <a:t> pada </a:t>
              </a:r>
              <a:r>
                <a:rPr lang="en-US" sz="1050" b="1" dirty="0" err="1"/>
                <a:t>Penilaian</a:t>
              </a:r>
              <a:r>
                <a:rPr lang="en-US" sz="1050" b="1" dirty="0"/>
                <a:t> </a:t>
              </a:r>
              <a:r>
                <a:rPr lang="en-US" sz="1050" b="1" dirty="0" err="1"/>
                <a:t>Pencapaian</a:t>
              </a:r>
              <a:r>
                <a:rPr lang="en-US" sz="1050" b="1" dirty="0"/>
                <a:t> </a:t>
              </a:r>
              <a:r>
                <a:rPr lang="en-US" sz="1050" b="1" dirty="0" err="1"/>
                <a:t>Tujuan</a:t>
              </a:r>
              <a:r>
                <a:rPr lang="en-US" sz="1050" b="1" dirty="0"/>
                <a:t> SPIP </a:t>
              </a:r>
              <a:r>
                <a:rPr sz="1000" b="1" dirty="0" err="1"/>
                <a:t>Terintegrasi</a:t>
              </a:r>
              <a:r>
                <a:rPr sz="1000" b="1" dirty="0"/>
                <a:t>:</a:t>
              </a:r>
              <a:endParaRPr sz="1000" b="1" dirty="0">
                <a:solidFill>
                  <a:srgbClr val="FFFFFF"/>
                </a:solidFill>
              </a:endParaRPr>
            </a:p>
            <a:p>
              <a:pPr indent="717550" algn="r">
                <a:defRPr sz="1100">
                  <a:latin typeface="Montserrat"/>
                  <a:ea typeface="Montserrat"/>
                  <a:cs typeface="Montserrat"/>
                  <a:sym typeface="Montserrat"/>
                </a:defRPr>
              </a:pPr>
              <a:r>
                <a:rPr sz="1050" dirty="0" err="1"/>
                <a:t>Indikator</a:t>
              </a:r>
              <a:r>
                <a:rPr sz="1050" dirty="0"/>
                <a:t> </a:t>
              </a:r>
              <a:r>
                <a:rPr sz="1050" dirty="0" err="1"/>
                <a:t>Keamanan</a:t>
              </a:r>
              <a:r>
                <a:rPr sz="1050" dirty="0"/>
                <a:t> </a:t>
              </a:r>
              <a:r>
                <a:rPr sz="1050" dirty="0" err="1"/>
                <a:t>Administrasi</a:t>
              </a:r>
              <a:r>
                <a:rPr sz="1050" dirty="0"/>
                <a:t>, Hukum dan </a:t>
              </a:r>
              <a:r>
                <a:rPr sz="1050" dirty="0" err="1"/>
                <a:t>Fisik</a:t>
              </a:r>
              <a:r>
                <a:rPr sz="1050" dirty="0"/>
                <a:t> </a:t>
              </a:r>
              <a:r>
                <a:rPr sz="1050" dirty="0" err="1"/>
                <a:t>Aset</a:t>
              </a:r>
              <a:r>
                <a:rPr sz="1050" dirty="0"/>
                <a:t>.</a:t>
              </a:r>
              <a:endParaRPr sz="1050" dirty="0">
                <a:solidFill>
                  <a:srgbClr val="FFFFFF"/>
                </a:solidFill>
              </a:endParaRPr>
            </a:p>
            <a:p>
              <a:pPr indent="717550" algn="r">
                <a:defRPr sz="1100">
                  <a:latin typeface="Montserrat"/>
                  <a:ea typeface="Montserrat"/>
                  <a:cs typeface="Montserrat"/>
                  <a:sym typeface="Montserrat"/>
                </a:defRPr>
              </a:pPr>
              <a:endParaRPr lang="en-US" sz="1050" dirty="0"/>
            </a:p>
            <a:p>
              <a:pPr indent="717550" algn="r">
                <a:defRPr sz="1100">
                  <a:latin typeface="Montserrat"/>
                  <a:ea typeface="Montserrat"/>
                  <a:cs typeface="Montserrat"/>
                  <a:sym typeface="Montserrat"/>
                </a:defRPr>
              </a:pPr>
              <a:r>
                <a:rPr sz="1050" b="1" dirty="0" err="1"/>
                <a:t>Indikator</a:t>
              </a:r>
              <a:r>
                <a:rPr sz="1050" b="1" dirty="0"/>
                <a:t> Hasil </a:t>
              </a:r>
              <a:r>
                <a:rPr sz="1050" b="1" dirty="0" err="1"/>
                <a:t>Pengawasan</a:t>
              </a:r>
              <a:r>
                <a:rPr sz="1050" b="1" dirty="0"/>
                <a:t> APIP:</a:t>
              </a:r>
              <a:endParaRPr sz="1050" b="1" dirty="0">
                <a:solidFill>
                  <a:srgbClr val="FFFFFF"/>
                </a:solidFill>
              </a:endParaRPr>
            </a:p>
            <a:p>
              <a:pPr indent="717550" algn="r">
                <a:defRPr sz="1100">
                  <a:latin typeface="Montserrat"/>
                  <a:ea typeface="Montserrat"/>
                  <a:cs typeface="Montserrat"/>
                  <a:sym typeface="Montserrat"/>
                </a:defRPr>
              </a:pPr>
              <a:r>
                <a:rPr sz="1050" dirty="0"/>
                <a:t>Jasa </a:t>
              </a:r>
              <a:r>
                <a:rPr sz="1050" dirty="0" err="1"/>
                <a:t>konsultansi</a:t>
              </a:r>
              <a:r>
                <a:rPr sz="1050" dirty="0"/>
                <a:t> , </a:t>
              </a:r>
              <a:r>
                <a:rPr sz="1050" dirty="0" err="1"/>
                <a:t>pemberian</a:t>
              </a:r>
              <a:r>
                <a:rPr sz="1050" dirty="0"/>
                <a:t> </a:t>
              </a:r>
              <a:r>
                <a:rPr sz="1050" dirty="0" err="1"/>
                <a:t>atensi</a:t>
              </a:r>
              <a:r>
                <a:rPr sz="1050" dirty="0"/>
                <a:t>, dan </a:t>
              </a:r>
              <a:r>
                <a:rPr sz="1050" dirty="0" err="1"/>
                <a:t>pelaksanaan</a:t>
              </a:r>
              <a:r>
                <a:rPr sz="1050" dirty="0"/>
                <a:t> audit </a:t>
              </a:r>
              <a:r>
                <a:rPr sz="1050" dirty="0" err="1"/>
                <a:t>ketaatan</a:t>
              </a:r>
              <a:r>
                <a:rPr sz="1050" dirty="0"/>
                <a:t> </a:t>
              </a:r>
              <a:r>
                <a:rPr sz="1050" dirty="0" err="1"/>
                <a:t>untuk</a:t>
              </a:r>
              <a:r>
                <a:rPr sz="1050" dirty="0"/>
                <a:t> </a:t>
              </a:r>
              <a:r>
                <a:rPr sz="1050" dirty="0" err="1"/>
                <a:t>peningkatan</a:t>
              </a:r>
              <a:r>
                <a:rPr sz="1050" dirty="0"/>
                <a:t> </a:t>
              </a:r>
              <a:r>
                <a:rPr sz="1050" dirty="0" err="1"/>
                <a:t>kualitas</a:t>
              </a:r>
              <a:r>
                <a:rPr sz="1050" dirty="0"/>
                <a:t> </a:t>
              </a:r>
              <a:r>
                <a:rPr sz="1050" dirty="0" err="1"/>
                <a:t>pengamanan</a:t>
              </a:r>
              <a:r>
                <a:rPr sz="1050" dirty="0"/>
                <a:t> </a:t>
              </a:r>
              <a:r>
                <a:rPr sz="1050" dirty="0" err="1"/>
                <a:t>aset</a:t>
              </a:r>
              <a:endParaRPr lang="en-US" sz="1050" dirty="0"/>
            </a:p>
            <a:p>
              <a:pPr indent="717550" algn="r">
                <a:defRPr sz="1100">
                  <a:latin typeface="Montserrat"/>
                  <a:ea typeface="Montserrat"/>
                  <a:cs typeface="Montserrat"/>
                  <a:sym typeface="Montserrat"/>
                </a:defRPr>
              </a:pPr>
              <a:r>
                <a:rPr sz="1050" dirty="0" err="1"/>
                <a:t>dinilai</a:t>
              </a:r>
              <a:r>
                <a:rPr sz="1050" dirty="0"/>
                <a:t> </a:t>
              </a:r>
              <a:r>
                <a:rPr sz="1050" dirty="0" err="1"/>
                <a:t>dari</a:t>
              </a:r>
              <a:r>
                <a:rPr sz="1050" dirty="0"/>
                <a:t> </a:t>
              </a:r>
              <a:r>
                <a:rPr sz="1050" dirty="0" err="1"/>
                <a:t>kualitas</a:t>
              </a:r>
              <a:r>
                <a:rPr sz="1050" dirty="0"/>
                <a:t> </a:t>
              </a:r>
              <a:r>
                <a:rPr sz="1050" dirty="0" err="1"/>
                <a:t>pelaksanaan</a:t>
              </a:r>
              <a:r>
                <a:rPr sz="1050" dirty="0"/>
                <a:t> </a:t>
              </a:r>
              <a:r>
                <a:rPr sz="1050" dirty="0" err="1"/>
                <a:t>sampai</a:t>
              </a:r>
              <a:r>
                <a:rPr sz="1050" dirty="0"/>
                <a:t> </a:t>
              </a:r>
              <a:r>
                <a:rPr sz="1050" dirty="0" err="1"/>
                <a:t>tindak</a:t>
              </a:r>
              <a:r>
                <a:rPr sz="1050" dirty="0"/>
                <a:t> </a:t>
              </a:r>
              <a:r>
                <a:rPr sz="1050" dirty="0" err="1"/>
                <a:t>lanjut</a:t>
              </a:r>
              <a:r>
                <a:rPr sz="1050" dirty="0"/>
                <a:t> </a:t>
              </a:r>
              <a:r>
                <a:rPr sz="1050" dirty="0" err="1"/>
                <a:t>rekomendasi</a:t>
              </a:r>
              <a:r>
                <a:rPr sz="1050" dirty="0"/>
                <a:t> dan </a:t>
              </a:r>
              <a:r>
                <a:rPr sz="1050" dirty="0" err="1"/>
                <a:t>pemanfaatannya</a:t>
              </a:r>
              <a:r>
                <a:rPr sz="1050" dirty="0"/>
                <a:t>.</a:t>
              </a:r>
            </a:p>
          </p:txBody>
        </p:sp>
      </p:grpSp>
      <p:grpSp>
        <p:nvGrpSpPr>
          <p:cNvPr id="905" name="Rectangle 8"/>
          <p:cNvGrpSpPr/>
          <p:nvPr/>
        </p:nvGrpSpPr>
        <p:grpSpPr>
          <a:xfrm>
            <a:off x="6610267" y="2212364"/>
            <a:ext cx="5215415" cy="1606853"/>
            <a:chOff x="-146333" y="0"/>
            <a:chExt cx="5347065" cy="1684367"/>
          </a:xfrm>
        </p:grpSpPr>
        <p:sp>
          <p:nvSpPr>
            <p:cNvPr id="903" name="Rectangle"/>
            <p:cNvSpPr/>
            <p:nvPr/>
          </p:nvSpPr>
          <p:spPr>
            <a:xfrm>
              <a:off x="-1" y="0"/>
              <a:ext cx="5200733" cy="1684367"/>
            </a:xfrm>
            <a:prstGeom prst="rect">
              <a:avLst/>
            </a:prstGeom>
            <a:solidFill>
              <a:srgbClr val="FBE5D6"/>
            </a:solidFill>
            <a:ln w="12700" cap="flat">
              <a:noFill/>
              <a:miter lim="400000"/>
            </a:ln>
            <a:effectLst/>
          </p:spPr>
          <p:txBody>
            <a:bodyPr wrap="square" lIns="45719" tIns="45719" rIns="45719" bIns="45719" numCol="1" anchor="t">
              <a:noAutofit/>
            </a:bodyPr>
            <a:lstStyle/>
            <a:p>
              <a:pPr>
                <a:defRPr sz="1100">
                  <a:latin typeface="Montserrat"/>
                  <a:ea typeface="Montserrat"/>
                  <a:cs typeface="Montserrat"/>
                  <a:sym typeface="Montserrat"/>
                </a:defRPr>
              </a:pPr>
              <a:endParaRPr/>
            </a:p>
          </p:txBody>
        </p:sp>
        <p:sp>
          <p:nvSpPr>
            <p:cNvPr id="904" name="Indikator pada Penilaian Pencapaian Tujuan SPIP Terintegrasi:…"/>
            <p:cNvSpPr txBox="1"/>
            <p:nvPr/>
          </p:nvSpPr>
          <p:spPr>
            <a:xfrm>
              <a:off x="-146333" y="0"/>
              <a:ext cx="5301320" cy="154657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indent="717550" algn="r">
                <a:defRPr sz="1100">
                  <a:latin typeface="Montserrat"/>
                  <a:ea typeface="Montserrat"/>
                  <a:cs typeface="Montserrat"/>
                  <a:sym typeface="Montserrat"/>
                </a:defRPr>
              </a:pPr>
              <a:r>
                <a:rPr sz="1050" b="1" dirty="0" err="1"/>
                <a:t>Indikator</a:t>
              </a:r>
              <a:r>
                <a:rPr sz="1050" b="1" dirty="0"/>
                <a:t> pada </a:t>
              </a:r>
              <a:r>
                <a:rPr sz="1050" b="1" dirty="0" err="1"/>
                <a:t>Penilaian</a:t>
              </a:r>
              <a:r>
                <a:rPr sz="1050" b="1" dirty="0"/>
                <a:t> </a:t>
              </a:r>
              <a:r>
                <a:rPr sz="1050" b="1" dirty="0" err="1"/>
                <a:t>Pencapaian</a:t>
              </a:r>
              <a:r>
                <a:rPr sz="1050" b="1" dirty="0"/>
                <a:t> </a:t>
              </a:r>
              <a:r>
                <a:rPr sz="1050" b="1" dirty="0" err="1"/>
                <a:t>Tujuan</a:t>
              </a:r>
              <a:r>
                <a:rPr sz="1050" b="1" dirty="0"/>
                <a:t> SPI</a:t>
              </a:r>
              <a:r>
                <a:rPr lang="en-US" sz="1050" b="1" dirty="0"/>
                <a:t> </a:t>
              </a:r>
              <a:r>
                <a:rPr lang="en-US" sz="1050" b="1" dirty="0" err="1"/>
                <a:t>T</a:t>
              </a:r>
              <a:r>
                <a:rPr sz="1000" b="1" dirty="0" err="1"/>
                <a:t>erintegrasi</a:t>
              </a:r>
              <a:r>
                <a:rPr sz="1000" b="1" dirty="0"/>
                <a:t>:</a:t>
              </a:r>
            </a:p>
            <a:p>
              <a:pPr indent="717550" algn="r">
                <a:defRPr sz="1100">
                  <a:latin typeface="Montserrat"/>
                  <a:ea typeface="Montserrat"/>
                  <a:cs typeface="Montserrat"/>
                  <a:sym typeface="Montserrat"/>
                </a:defRPr>
              </a:pPr>
              <a:r>
                <a:rPr sz="1050" dirty="0"/>
                <a:t>-</a:t>
              </a:r>
              <a:r>
                <a:rPr sz="1050" dirty="0" err="1"/>
                <a:t>Opini</a:t>
              </a:r>
              <a:r>
                <a:rPr sz="1050" dirty="0"/>
                <a:t> BPK-RI </a:t>
              </a:r>
              <a:r>
                <a:rPr sz="1050" dirty="0" err="1"/>
                <a:t>atas</a:t>
              </a:r>
              <a:r>
                <a:rPr sz="1050" dirty="0"/>
                <a:t> LK K/L/P (</a:t>
              </a:r>
              <a:r>
                <a:rPr sz="1050" dirty="0" err="1"/>
                <a:t>Opini</a:t>
              </a:r>
              <a:r>
                <a:rPr sz="1050" dirty="0"/>
                <a:t> dan </a:t>
              </a:r>
              <a:r>
                <a:rPr sz="1050" dirty="0" err="1"/>
                <a:t>Jumlah</a:t>
              </a:r>
              <a:r>
                <a:rPr sz="1050" dirty="0"/>
                <a:t> </a:t>
              </a:r>
              <a:r>
                <a:rPr sz="1050" dirty="0" err="1"/>
                <a:t>Temuan</a:t>
              </a:r>
              <a:r>
                <a:rPr sz="1050" dirty="0"/>
                <a:t> </a:t>
              </a:r>
              <a:r>
                <a:rPr sz="1050" dirty="0" err="1"/>
                <a:t>Berulang</a:t>
              </a:r>
              <a:r>
                <a:rPr sz="1050" dirty="0"/>
                <a:t>)</a:t>
              </a:r>
              <a:endParaRPr sz="1050" dirty="0">
                <a:solidFill>
                  <a:srgbClr val="FFFFFF"/>
                </a:solidFill>
              </a:endParaRPr>
            </a:p>
            <a:p>
              <a:pPr indent="717550" algn="r">
                <a:defRPr sz="1100">
                  <a:latin typeface="Montserrat"/>
                  <a:ea typeface="Montserrat"/>
                  <a:cs typeface="Montserrat"/>
                  <a:sym typeface="Montserrat"/>
                </a:defRPr>
              </a:pPr>
              <a:endParaRPr lang="en-US" sz="1050" b="1" dirty="0"/>
            </a:p>
            <a:p>
              <a:pPr indent="717550" algn="r">
                <a:defRPr sz="1100">
                  <a:latin typeface="Montserrat"/>
                  <a:ea typeface="Montserrat"/>
                  <a:cs typeface="Montserrat"/>
                  <a:sym typeface="Montserrat"/>
                </a:defRPr>
              </a:pPr>
              <a:r>
                <a:rPr lang="en-US" sz="1050" b="1" dirty="0" err="1"/>
                <a:t>I</a:t>
              </a:r>
              <a:r>
                <a:rPr sz="1050" b="1" dirty="0" err="1"/>
                <a:t>ndikator</a:t>
              </a:r>
              <a:r>
                <a:rPr sz="1050" b="1" dirty="0"/>
                <a:t> Hasil </a:t>
              </a:r>
              <a:r>
                <a:rPr sz="1050" b="1" dirty="0" err="1"/>
                <a:t>Pengawasan</a:t>
              </a:r>
              <a:r>
                <a:rPr sz="1050" b="1" dirty="0"/>
                <a:t> APIP:</a:t>
              </a:r>
              <a:endParaRPr sz="1050" b="1" dirty="0">
                <a:solidFill>
                  <a:srgbClr val="FFFFFF"/>
                </a:solidFill>
              </a:endParaRPr>
            </a:p>
            <a:p>
              <a:pPr indent="717550" algn="r">
                <a:defRPr sz="1100">
                  <a:latin typeface="Montserrat"/>
                  <a:ea typeface="Montserrat"/>
                  <a:cs typeface="Montserrat"/>
                  <a:sym typeface="Montserrat"/>
                </a:defRPr>
              </a:pPr>
              <a:r>
                <a:rPr sz="1050" dirty="0"/>
                <a:t>Jasa </a:t>
              </a:r>
              <a:r>
                <a:rPr sz="1050" dirty="0" err="1"/>
                <a:t>konsultansi</a:t>
              </a:r>
              <a:r>
                <a:rPr sz="1050" dirty="0"/>
                <a:t> , </a:t>
              </a:r>
              <a:r>
                <a:rPr sz="1050" dirty="0" err="1"/>
                <a:t>pemberian</a:t>
              </a:r>
              <a:r>
                <a:rPr sz="1050" dirty="0"/>
                <a:t> </a:t>
              </a:r>
              <a:r>
                <a:rPr sz="1050" dirty="0" err="1"/>
                <a:t>atensi</a:t>
              </a:r>
              <a:r>
                <a:rPr sz="1050" dirty="0"/>
                <a:t>, dan </a:t>
              </a:r>
              <a:r>
                <a:rPr sz="1050" dirty="0" err="1"/>
                <a:t>pelaksanaan</a:t>
              </a:r>
              <a:r>
                <a:rPr sz="1050" dirty="0"/>
                <a:t> audit </a:t>
              </a:r>
              <a:r>
                <a:rPr sz="1050" dirty="0" err="1"/>
                <a:t>ketaatan</a:t>
              </a:r>
              <a:r>
                <a:rPr sz="1050" dirty="0"/>
                <a:t> </a:t>
              </a:r>
              <a:r>
                <a:rPr sz="1050" dirty="0" err="1"/>
                <a:t>untuk</a:t>
              </a:r>
              <a:r>
                <a:rPr sz="1050" dirty="0"/>
                <a:t> </a:t>
              </a:r>
              <a:r>
                <a:rPr sz="1050" dirty="0" err="1"/>
                <a:t>peningkatan</a:t>
              </a:r>
              <a:r>
                <a:rPr sz="1050" dirty="0"/>
                <a:t> </a:t>
              </a:r>
              <a:r>
                <a:rPr sz="1050" dirty="0" err="1"/>
                <a:t>kualitas</a:t>
              </a:r>
              <a:r>
                <a:rPr sz="1050" dirty="0"/>
                <a:t> </a:t>
              </a:r>
              <a:r>
                <a:rPr sz="1050" dirty="0" err="1"/>
                <a:t>penyajian</a:t>
              </a:r>
              <a:r>
                <a:rPr sz="1050" dirty="0"/>
                <a:t> LK </a:t>
              </a:r>
              <a:r>
                <a:rPr sz="1050" dirty="0" err="1"/>
                <a:t>dinilai</a:t>
              </a:r>
              <a:r>
                <a:rPr sz="1050" dirty="0"/>
                <a:t> </a:t>
              </a:r>
              <a:r>
                <a:rPr sz="1050" dirty="0" err="1"/>
                <a:t>dari</a:t>
              </a:r>
              <a:endParaRPr lang="en-US" sz="1050" dirty="0"/>
            </a:p>
            <a:p>
              <a:pPr indent="717550" algn="r">
                <a:defRPr sz="1100">
                  <a:latin typeface="Montserrat"/>
                  <a:ea typeface="Montserrat"/>
                  <a:cs typeface="Montserrat"/>
                  <a:sym typeface="Montserrat"/>
                </a:defRPr>
              </a:pPr>
              <a:r>
                <a:rPr sz="1050" dirty="0" err="1"/>
                <a:t>kualitas</a:t>
              </a:r>
              <a:r>
                <a:rPr sz="1050" dirty="0"/>
                <a:t> </a:t>
              </a:r>
              <a:r>
                <a:rPr sz="1050" dirty="0" err="1"/>
                <a:t>pelaksanaan</a:t>
              </a:r>
              <a:r>
                <a:rPr sz="1050" dirty="0"/>
                <a:t> </a:t>
              </a:r>
              <a:r>
                <a:rPr sz="1050" dirty="0" err="1"/>
                <a:t>sampai</a:t>
              </a:r>
              <a:r>
                <a:rPr sz="1050" dirty="0"/>
                <a:t> </a:t>
              </a:r>
              <a:r>
                <a:rPr sz="1050" dirty="0" err="1"/>
                <a:t>tindak</a:t>
              </a:r>
              <a:r>
                <a:rPr sz="1050" dirty="0"/>
                <a:t> </a:t>
              </a:r>
              <a:r>
                <a:rPr sz="1050" dirty="0" err="1"/>
                <a:t>lanjut</a:t>
              </a:r>
              <a:r>
                <a:rPr sz="1050" dirty="0"/>
                <a:t> </a:t>
              </a:r>
              <a:r>
                <a:rPr sz="1050" dirty="0" err="1"/>
                <a:t>rekomendasi</a:t>
              </a:r>
              <a:r>
                <a:rPr sz="1050" dirty="0"/>
                <a:t> dan </a:t>
              </a:r>
              <a:r>
                <a:rPr sz="1050" dirty="0" err="1"/>
                <a:t>pemanfaatannya</a:t>
              </a:r>
              <a:r>
                <a:rPr sz="1050" dirty="0"/>
                <a:t>. </a:t>
              </a:r>
              <a:endParaRPr dirty="0"/>
            </a:p>
          </p:txBody>
        </p:sp>
      </p:grpSp>
      <p:grpSp>
        <p:nvGrpSpPr>
          <p:cNvPr id="908" name="Rectangle 9"/>
          <p:cNvGrpSpPr/>
          <p:nvPr/>
        </p:nvGrpSpPr>
        <p:grpSpPr>
          <a:xfrm>
            <a:off x="6238740" y="608711"/>
            <a:ext cx="5586942" cy="1544584"/>
            <a:chOff x="-1" y="-887"/>
            <a:chExt cx="5724663" cy="1544583"/>
          </a:xfrm>
        </p:grpSpPr>
        <p:sp>
          <p:nvSpPr>
            <p:cNvPr id="906" name="Rectangle"/>
            <p:cNvSpPr/>
            <p:nvPr/>
          </p:nvSpPr>
          <p:spPr>
            <a:xfrm>
              <a:off x="-1" y="-887"/>
              <a:ext cx="5724663" cy="1544583"/>
            </a:xfrm>
            <a:prstGeom prst="rect">
              <a:avLst/>
            </a:prstGeom>
            <a:solidFill>
              <a:srgbClr val="D6DCE5"/>
            </a:solidFill>
            <a:ln w="12700" cap="flat">
              <a:noFill/>
              <a:miter lim="400000"/>
            </a:ln>
            <a:effectLst/>
          </p:spPr>
          <p:txBody>
            <a:bodyPr wrap="square" lIns="45719" tIns="45719" rIns="45719" bIns="45719" numCol="1" anchor="t">
              <a:noAutofit/>
            </a:bodyPr>
            <a:lstStyle/>
            <a:p>
              <a:pPr indent="12700" algn="r">
                <a:defRPr>
                  <a:solidFill>
                    <a:srgbClr val="FFFFFF"/>
                  </a:solidFill>
                </a:defRPr>
              </a:pPr>
              <a:endParaRPr sz="1600"/>
            </a:p>
          </p:txBody>
        </p:sp>
        <p:sp>
          <p:nvSpPr>
            <p:cNvPr id="907" name="Indikator pada Penilaian Pencapaian Tujuan SPIP Terintegrasi:…"/>
            <p:cNvSpPr txBox="1"/>
            <p:nvPr/>
          </p:nvSpPr>
          <p:spPr>
            <a:xfrm>
              <a:off x="45719" y="-1"/>
              <a:ext cx="5633223" cy="138499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indent="625475" algn="r">
                <a:defRPr sz="1100">
                  <a:latin typeface="Montserrat"/>
                  <a:ea typeface="Montserrat"/>
                  <a:cs typeface="Montserrat"/>
                  <a:sym typeface="Montserrat"/>
                </a:defRPr>
              </a:pPr>
              <a:r>
                <a:rPr sz="1050" b="1" dirty="0" err="1"/>
                <a:t>Indikator</a:t>
              </a:r>
              <a:r>
                <a:rPr sz="1050" b="1" dirty="0"/>
                <a:t> pada </a:t>
              </a:r>
              <a:r>
                <a:rPr sz="1050" b="1" dirty="0" err="1"/>
                <a:t>Penilaian</a:t>
              </a:r>
              <a:r>
                <a:rPr sz="1050" b="1" dirty="0"/>
                <a:t> </a:t>
              </a:r>
              <a:r>
                <a:rPr sz="1050" b="1" dirty="0" err="1"/>
                <a:t>Pencapaian</a:t>
              </a:r>
              <a:r>
                <a:rPr sz="1050" b="1" dirty="0"/>
                <a:t> </a:t>
              </a:r>
              <a:r>
                <a:rPr sz="1050" b="1" dirty="0" err="1"/>
                <a:t>Tujuan</a:t>
              </a:r>
              <a:r>
                <a:rPr sz="1050" b="1" dirty="0"/>
                <a:t> SPIP</a:t>
              </a:r>
              <a:r>
                <a:rPr lang="en-US" sz="1050" b="1" dirty="0"/>
                <a:t> </a:t>
              </a:r>
              <a:r>
                <a:rPr sz="1050" b="1" dirty="0" err="1"/>
                <a:t>Terintegrasi</a:t>
              </a:r>
              <a:r>
                <a:rPr sz="1050" b="1" dirty="0"/>
                <a:t>:</a:t>
              </a:r>
            </a:p>
            <a:p>
              <a:pPr marL="638175" indent="-12700" algn="r">
                <a:buClr>
                  <a:srgbClr val="000000"/>
                </a:buClr>
                <a:buSzPts val="1100"/>
                <a:buFont typeface="Arial"/>
                <a:buChar char="-"/>
                <a:defRPr sz="1100">
                  <a:latin typeface="Montserrat"/>
                  <a:ea typeface="Montserrat"/>
                  <a:cs typeface="Montserrat"/>
                  <a:sym typeface="Montserrat"/>
                </a:defRPr>
              </a:pPr>
              <a:r>
                <a:rPr sz="1050" dirty="0" err="1"/>
                <a:t>Capaian</a:t>
              </a:r>
              <a:r>
                <a:rPr sz="1050" dirty="0"/>
                <a:t> </a:t>
              </a:r>
              <a:r>
                <a:rPr sz="1050" i="1" dirty="0"/>
                <a:t>Outcome</a:t>
              </a:r>
              <a:r>
                <a:rPr sz="1050" dirty="0"/>
                <a:t> (</a:t>
              </a:r>
              <a:r>
                <a:rPr sz="1050" dirty="0" err="1"/>
                <a:t>efektivitas</a:t>
              </a:r>
              <a:r>
                <a:rPr sz="1050" dirty="0"/>
                <a:t> </a:t>
              </a:r>
              <a:r>
                <a:rPr sz="1050" dirty="0" err="1"/>
                <a:t>pencapaian</a:t>
              </a:r>
              <a:r>
                <a:rPr sz="1050" dirty="0"/>
                <a:t> </a:t>
              </a:r>
              <a:r>
                <a:rPr sz="1050" dirty="0" err="1"/>
                <a:t>tujuan</a:t>
              </a:r>
              <a:r>
                <a:rPr sz="1050" dirty="0"/>
                <a:t> </a:t>
              </a:r>
              <a:r>
                <a:rPr sz="1050" dirty="0" err="1"/>
                <a:t>organisasi</a:t>
              </a:r>
              <a:r>
                <a:rPr sz="1050" dirty="0"/>
                <a:t>)</a:t>
              </a:r>
              <a:endParaRPr sz="1050" i="1" dirty="0"/>
            </a:p>
            <a:p>
              <a:pPr marL="638175" indent="-12700" algn="r">
                <a:buClr>
                  <a:srgbClr val="000000"/>
                </a:buClr>
                <a:buSzPts val="1100"/>
                <a:buFont typeface="Arial"/>
                <a:buChar char="-"/>
                <a:defRPr sz="1100">
                  <a:latin typeface="Montserrat"/>
                  <a:ea typeface="Montserrat"/>
                  <a:cs typeface="Montserrat"/>
                  <a:sym typeface="Montserrat"/>
                </a:defRPr>
              </a:pPr>
              <a:r>
                <a:rPr sz="1050" dirty="0" err="1"/>
                <a:t>Capaian</a:t>
              </a:r>
              <a:r>
                <a:rPr sz="1050" dirty="0"/>
                <a:t> </a:t>
              </a:r>
              <a:r>
                <a:rPr sz="1050" i="1" dirty="0"/>
                <a:t>Output</a:t>
              </a:r>
              <a:r>
                <a:rPr sz="1050" dirty="0"/>
                <a:t> (</a:t>
              </a:r>
              <a:r>
                <a:rPr sz="1050" dirty="0" err="1"/>
                <a:t>efisiensi</a:t>
              </a:r>
              <a:r>
                <a:rPr sz="1050" dirty="0"/>
                <a:t> </a:t>
              </a:r>
              <a:r>
                <a:rPr sz="1050" dirty="0" err="1"/>
                <a:t>pencapaian</a:t>
              </a:r>
              <a:r>
                <a:rPr sz="1050" dirty="0"/>
                <a:t> </a:t>
              </a:r>
              <a:r>
                <a:rPr sz="1050" dirty="0" err="1"/>
                <a:t>tujuan</a:t>
              </a:r>
              <a:r>
                <a:rPr sz="1050" dirty="0"/>
                <a:t> </a:t>
              </a:r>
              <a:r>
                <a:rPr sz="1050" dirty="0" err="1"/>
                <a:t>kegiatan</a:t>
              </a:r>
              <a:r>
                <a:rPr sz="1050" dirty="0"/>
                <a:t>)</a:t>
              </a:r>
              <a:endParaRPr sz="1050" dirty="0">
                <a:solidFill>
                  <a:srgbClr val="FFFFFF"/>
                </a:solidFill>
              </a:endParaRPr>
            </a:p>
            <a:p>
              <a:pPr indent="638175" algn="r">
                <a:defRPr sz="1100">
                  <a:latin typeface="Montserrat"/>
                  <a:ea typeface="Montserrat"/>
                  <a:cs typeface="Montserrat"/>
                  <a:sym typeface="Montserrat"/>
                </a:defRPr>
              </a:pPr>
              <a:endParaRPr lang="en-US" sz="1050" b="1" dirty="0"/>
            </a:p>
            <a:p>
              <a:pPr indent="638175" algn="r">
                <a:defRPr sz="1100">
                  <a:latin typeface="Montserrat"/>
                  <a:ea typeface="Montserrat"/>
                  <a:cs typeface="Montserrat"/>
                  <a:sym typeface="Montserrat"/>
                </a:defRPr>
              </a:pPr>
              <a:r>
                <a:rPr sz="1050" b="1" dirty="0" err="1"/>
                <a:t>Indikator</a:t>
              </a:r>
              <a:r>
                <a:rPr sz="1050" b="1" dirty="0"/>
                <a:t> Hasil </a:t>
              </a:r>
              <a:r>
                <a:rPr sz="1050" b="1" dirty="0" err="1"/>
                <a:t>Pengawasan</a:t>
              </a:r>
              <a:r>
                <a:rPr sz="1050" b="1" dirty="0"/>
                <a:t> APIP</a:t>
              </a:r>
              <a:r>
                <a:rPr sz="1050" dirty="0"/>
                <a:t>:</a:t>
              </a:r>
              <a:endParaRPr sz="1050" dirty="0">
                <a:solidFill>
                  <a:srgbClr val="FFFFFF"/>
                </a:solidFill>
              </a:endParaRPr>
            </a:p>
            <a:p>
              <a:pPr indent="638175" algn="r">
                <a:defRPr sz="1100">
                  <a:latin typeface="Montserrat"/>
                  <a:ea typeface="Montserrat"/>
                  <a:cs typeface="Montserrat"/>
                  <a:sym typeface="Montserrat"/>
                </a:defRPr>
              </a:pPr>
              <a:r>
                <a:rPr sz="1050" dirty="0"/>
                <a:t>Hasil </a:t>
              </a:r>
              <a:r>
                <a:rPr sz="1050" dirty="0" err="1"/>
                <a:t>pengawasan</a:t>
              </a:r>
              <a:r>
                <a:rPr sz="1050" dirty="0"/>
                <a:t> APIP </a:t>
              </a:r>
              <a:r>
                <a:rPr sz="1050" dirty="0" err="1"/>
                <a:t>terkait</a:t>
              </a:r>
              <a:r>
                <a:rPr sz="1050" dirty="0"/>
                <a:t> GRC dan Audit Kinerja </a:t>
              </a:r>
              <a:r>
                <a:rPr sz="1050" dirty="0" err="1"/>
                <a:t>dinilai</a:t>
              </a:r>
              <a:r>
                <a:rPr sz="1050" dirty="0"/>
                <a:t> </a:t>
              </a:r>
              <a:r>
                <a:rPr sz="1050" dirty="0" err="1"/>
                <a:t>berdasarkan</a:t>
              </a:r>
              <a:r>
                <a:rPr sz="1050" dirty="0"/>
                <a:t> </a:t>
              </a:r>
              <a:r>
                <a:rPr sz="1050" dirty="0" err="1"/>
                <a:t>kualitas</a:t>
              </a:r>
              <a:r>
                <a:rPr sz="1050" dirty="0"/>
                <a:t>, </a:t>
              </a:r>
              <a:r>
                <a:rPr sz="1050" dirty="0" err="1"/>
                <a:t>tindak</a:t>
              </a:r>
              <a:r>
                <a:rPr sz="1050" dirty="0"/>
                <a:t> </a:t>
              </a:r>
              <a:r>
                <a:rPr sz="1050" dirty="0" err="1"/>
                <a:t>lanjut</a:t>
              </a:r>
              <a:r>
                <a:rPr sz="1050" dirty="0"/>
                <a:t> </a:t>
              </a:r>
              <a:r>
                <a:rPr sz="1050" dirty="0" err="1"/>
                <a:t>rekomendasi</a:t>
              </a:r>
              <a:r>
                <a:rPr sz="1050" dirty="0"/>
                <a:t>, dan </a:t>
              </a:r>
              <a:r>
                <a:rPr sz="1050" dirty="0" err="1"/>
                <a:t>pemanfaatan</a:t>
              </a:r>
              <a:r>
                <a:rPr sz="1050" dirty="0"/>
                <a:t> </a:t>
              </a:r>
              <a:r>
                <a:rPr sz="1050" dirty="0" err="1"/>
                <a:t>hasil</a:t>
              </a:r>
              <a:r>
                <a:rPr sz="1050" dirty="0"/>
                <a:t> </a:t>
              </a:r>
              <a:r>
                <a:rPr sz="1050" dirty="0" err="1"/>
                <a:t>pengawasannya</a:t>
              </a:r>
              <a:r>
                <a:rPr sz="1050" dirty="0"/>
                <a:t> </a:t>
              </a:r>
              <a:r>
                <a:rPr sz="1050" dirty="0" err="1"/>
                <a:t>dalam</a:t>
              </a:r>
              <a:r>
                <a:rPr sz="1050" dirty="0"/>
                <a:t> </a:t>
              </a:r>
              <a:r>
                <a:rPr sz="1050" dirty="0" err="1"/>
                <a:t>rangka</a:t>
              </a:r>
              <a:r>
                <a:rPr sz="1050" dirty="0"/>
                <a:t> </a:t>
              </a:r>
              <a:r>
                <a:rPr sz="1050" dirty="0" err="1"/>
                <a:t>mendukung</a:t>
              </a:r>
              <a:r>
                <a:rPr sz="1050" dirty="0"/>
                <a:t> </a:t>
              </a:r>
              <a:r>
                <a:rPr sz="1050" dirty="0" err="1"/>
                <a:t>pencapaian</a:t>
              </a:r>
              <a:r>
                <a:rPr sz="1050" dirty="0"/>
                <a:t> </a:t>
              </a:r>
              <a:r>
                <a:rPr sz="1050" dirty="0" err="1"/>
                <a:t>tujuan</a:t>
              </a:r>
              <a:r>
                <a:rPr sz="1050" dirty="0"/>
                <a:t> </a:t>
              </a:r>
              <a:r>
                <a:rPr sz="1050" dirty="0" err="1"/>
                <a:t>organisasi</a:t>
              </a:r>
              <a:r>
                <a:rPr sz="1050" dirty="0"/>
                <a:t>.</a:t>
              </a:r>
            </a:p>
          </p:txBody>
        </p:sp>
      </p:grpSp>
      <p:grpSp>
        <p:nvGrpSpPr>
          <p:cNvPr id="911" name="Google Shape;224;p5"/>
          <p:cNvGrpSpPr/>
          <p:nvPr/>
        </p:nvGrpSpPr>
        <p:grpSpPr>
          <a:xfrm>
            <a:off x="267098" y="5029200"/>
            <a:ext cx="1561702" cy="827842"/>
            <a:chOff x="0" y="0"/>
            <a:chExt cx="1827546" cy="624799"/>
          </a:xfrm>
        </p:grpSpPr>
        <p:sp>
          <p:nvSpPr>
            <p:cNvPr id="909" name="Rectangle"/>
            <p:cNvSpPr/>
            <p:nvPr/>
          </p:nvSpPr>
          <p:spPr>
            <a:xfrm>
              <a:off x="0" y="34598"/>
              <a:ext cx="1827547" cy="555604"/>
            </a:xfrm>
            <a:prstGeom prst="rect">
              <a:avLst/>
            </a:prstGeom>
            <a:solidFill>
              <a:srgbClr val="C5E0B4"/>
            </a:solidFill>
            <a:ln w="12700" cap="flat">
              <a:noFill/>
              <a:miter lim="400000"/>
            </a:ln>
            <a:effectLst/>
          </p:spPr>
          <p:txBody>
            <a:bodyPr wrap="square" lIns="45719" tIns="45719" rIns="45719" bIns="45719" numCol="1" anchor="ctr">
              <a:noAutofit/>
            </a:bodyPr>
            <a:lstStyle/>
            <a:p>
              <a:pPr algn="ctr">
                <a:defRPr sz="1200">
                  <a:latin typeface="Montserrat"/>
                  <a:ea typeface="Montserrat"/>
                  <a:cs typeface="Montserrat"/>
                  <a:sym typeface="Montserrat"/>
                </a:defRPr>
              </a:pPr>
              <a:endParaRPr/>
            </a:p>
          </p:txBody>
        </p:sp>
        <p:sp>
          <p:nvSpPr>
            <p:cNvPr id="910" name="Keyakinan yang Memadai atas Ketaatan dan 3E"/>
            <p:cNvSpPr txBox="1"/>
            <p:nvPr/>
          </p:nvSpPr>
          <p:spPr>
            <a:xfrm>
              <a:off x="45724" y="0"/>
              <a:ext cx="1736098" cy="6248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1200" b="1">
                  <a:latin typeface="Montserrat"/>
                  <a:ea typeface="Montserrat"/>
                  <a:cs typeface="Montserrat"/>
                  <a:sym typeface="Montserrat"/>
                </a:defRPr>
              </a:lvl1pPr>
            </a:lstStyle>
            <a:p>
              <a:r>
                <a:rPr dirty="0" err="1"/>
                <a:t>Keyakinan</a:t>
              </a:r>
              <a:r>
                <a:rPr dirty="0"/>
                <a:t> yang </a:t>
              </a:r>
              <a:r>
                <a:rPr dirty="0" err="1"/>
                <a:t>Memadai</a:t>
              </a:r>
              <a:r>
                <a:rPr dirty="0"/>
                <a:t> </a:t>
              </a:r>
              <a:r>
                <a:rPr dirty="0" err="1"/>
                <a:t>atas</a:t>
              </a:r>
              <a:r>
                <a:rPr dirty="0"/>
                <a:t> </a:t>
              </a:r>
              <a:r>
                <a:rPr dirty="0" err="1"/>
                <a:t>Ketaatan</a:t>
              </a:r>
              <a:r>
                <a:rPr dirty="0"/>
                <a:t> dan 3E</a:t>
              </a:r>
            </a:p>
          </p:txBody>
        </p:sp>
      </p:grpSp>
      <p:grpSp>
        <p:nvGrpSpPr>
          <p:cNvPr id="914" name="Google Shape;224;p5"/>
          <p:cNvGrpSpPr/>
          <p:nvPr/>
        </p:nvGrpSpPr>
        <p:grpSpPr>
          <a:xfrm>
            <a:off x="320265" y="2829759"/>
            <a:ext cx="1508535" cy="827841"/>
            <a:chOff x="0" y="0"/>
            <a:chExt cx="1827546" cy="624799"/>
          </a:xfrm>
        </p:grpSpPr>
        <p:sp>
          <p:nvSpPr>
            <p:cNvPr id="912" name="Rectangle"/>
            <p:cNvSpPr/>
            <p:nvPr/>
          </p:nvSpPr>
          <p:spPr>
            <a:xfrm>
              <a:off x="0" y="34598"/>
              <a:ext cx="1827547" cy="555604"/>
            </a:xfrm>
            <a:prstGeom prst="rect">
              <a:avLst/>
            </a:prstGeom>
            <a:solidFill>
              <a:srgbClr val="C5E0B4"/>
            </a:solidFill>
            <a:ln w="12700" cap="flat">
              <a:noFill/>
              <a:miter lim="400000"/>
            </a:ln>
            <a:effectLst/>
          </p:spPr>
          <p:txBody>
            <a:bodyPr wrap="square" lIns="45719" tIns="45719" rIns="45719" bIns="45719" numCol="1" anchor="ctr">
              <a:noAutofit/>
            </a:bodyPr>
            <a:lstStyle/>
            <a:p>
              <a:pPr algn="ctr">
                <a:defRPr sz="1200" i="1">
                  <a:latin typeface="Montserrat"/>
                  <a:ea typeface="Montserrat"/>
                  <a:cs typeface="Montserrat"/>
                  <a:sym typeface="Montserrat"/>
                </a:defRPr>
              </a:pPr>
              <a:endParaRPr/>
            </a:p>
          </p:txBody>
        </p:sp>
        <p:sp>
          <p:nvSpPr>
            <p:cNvPr id="913" name="Early Warning dan Peningkatan Efektivitas MR"/>
            <p:cNvSpPr txBox="1"/>
            <p:nvPr/>
          </p:nvSpPr>
          <p:spPr>
            <a:xfrm>
              <a:off x="45724" y="0"/>
              <a:ext cx="1736098" cy="6248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p>
              <a:pPr algn="ctr">
                <a:defRPr sz="1200" b="1" i="1">
                  <a:latin typeface="Montserrat"/>
                  <a:ea typeface="Montserrat"/>
                  <a:cs typeface="Montserrat"/>
                  <a:sym typeface="Montserrat"/>
                </a:defRPr>
              </a:pPr>
              <a:r>
                <a:rPr dirty="0"/>
                <a:t>Early Warning </a:t>
              </a:r>
              <a:r>
                <a:rPr i="0" dirty="0"/>
                <a:t>dan </a:t>
              </a:r>
              <a:r>
                <a:rPr i="0" dirty="0" err="1"/>
                <a:t>Peningkatan</a:t>
              </a:r>
              <a:r>
                <a:rPr i="0" dirty="0"/>
                <a:t> </a:t>
              </a:r>
              <a:r>
                <a:rPr i="0" dirty="0" err="1"/>
                <a:t>Efektivitas</a:t>
              </a:r>
              <a:r>
                <a:rPr i="0" dirty="0"/>
                <a:t> MR</a:t>
              </a:r>
            </a:p>
          </p:txBody>
        </p:sp>
      </p:grpSp>
      <p:grpSp>
        <p:nvGrpSpPr>
          <p:cNvPr id="917" name="Google Shape;224;p5"/>
          <p:cNvGrpSpPr/>
          <p:nvPr/>
        </p:nvGrpSpPr>
        <p:grpSpPr>
          <a:xfrm>
            <a:off x="373236" y="1283071"/>
            <a:ext cx="1455564" cy="521836"/>
            <a:chOff x="0" y="0"/>
            <a:chExt cx="1827546" cy="521835"/>
          </a:xfrm>
        </p:grpSpPr>
        <p:sp>
          <p:nvSpPr>
            <p:cNvPr id="915" name="Rectangle"/>
            <p:cNvSpPr/>
            <p:nvPr/>
          </p:nvSpPr>
          <p:spPr>
            <a:xfrm>
              <a:off x="-1" y="-1"/>
              <a:ext cx="1827548" cy="521837"/>
            </a:xfrm>
            <a:prstGeom prst="rect">
              <a:avLst/>
            </a:prstGeom>
            <a:solidFill>
              <a:srgbClr val="C5E0B4"/>
            </a:solidFill>
            <a:ln w="12700" cap="flat">
              <a:noFill/>
              <a:miter lim="400000"/>
            </a:ln>
            <a:effectLst/>
          </p:spPr>
          <p:txBody>
            <a:bodyPr wrap="square" lIns="45719" tIns="45719" rIns="45719" bIns="45719" numCol="1" anchor="ctr">
              <a:noAutofit/>
            </a:bodyPr>
            <a:lstStyle/>
            <a:p>
              <a:pPr algn="ctr">
                <a:defRPr sz="1200">
                  <a:latin typeface="Montserrat"/>
                  <a:ea typeface="Montserrat"/>
                  <a:cs typeface="Montserrat"/>
                  <a:sym typeface="Montserrat"/>
                </a:defRPr>
              </a:pPr>
              <a:endParaRPr/>
            </a:p>
          </p:txBody>
        </p:sp>
        <p:sp>
          <p:nvSpPr>
            <p:cNvPr id="916" name="Perbaikan Tata Kelola"/>
            <p:cNvSpPr txBox="1"/>
            <p:nvPr/>
          </p:nvSpPr>
          <p:spPr>
            <a:xfrm>
              <a:off x="45724" y="126317"/>
              <a:ext cx="1736098" cy="269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1200" b="1">
                  <a:latin typeface="Montserrat"/>
                  <a:ea typeface="Montserrat"/>
                  <a:cs typeface="Montserrat"/>
                  <a:sym typeface="Montserrat"/>
                </a:defRPr>
              </a:lvl1pPr>
            </a:lstStyle>
            <a:p>
              <a:r>
                <a:rPr dirty="0" err="1"/>
                <a:t>Perbaikan</a:t>
              </a:r>
              <a:r>
                <a:rPr dirty="0"/>
                <a:t> Tata Kelola</a:t>
              </a:r>
            </a:p>
          </p:txBody>
        </p:sp>
      </p:grpSp>
      <p:grpSp>
        <p:nvGrpSpPr>
          <p:cNvPr id="920" name="Rectangle 13"/>
          <p:cNvGrpSpPr/>
          <p:nvPr/>
        </p:nvGrpSpPr>
        <p:grpSpPr>
          <a:xfrm>
            <a:off x="2250672" y="4111175"/>
            <a:ext cx="2087862" cy="365118"/>
            <a:chOff x="0" y="0"/>
            <a:chExt cx="2087859" cy="365117"/>
          </a:xfrm>
        </p:grpSpPr>
        <p:sp>
          <p:nvSpPr>
            <p:cNvPr id="918" name="Rectangle"/>
            <p:cNvSpPr/>
            <p:nvPr/>
          </p:nvSpPr>
          <p:spPr>
            <a:xfrm>
              <a:off x="0" y="-1"/>
              <a:ext cx="2087860" cy="365119"/>
            </a:xfrm>
            <a:prstGeom prst="rect">
              <a:avLst/>
            </a:prstGeom>
            <a:solidFill>
              <a:srgbClr val="FFE699"/>
            </a:solidFill>
            <a:ln w="12700" cap="flat">
              <a:noFill/>
              <a:miter lim="400000"/>
            </a:ln>
            <a:effectLst/>
          </p:spPr>
          <p:txBody>
            <a:bodyPr wrap="square" lIns="45719" tIns="45719" rIns="45719" bIns="45719" numCol="1" anchor="ctr">
              <a:noAutofit/>
            </a:bodyPr>
            <a:lstStyle/>
            <a:p>
              <a:pPr algn="ctr">
                <a:defRPr sz="1200">
                  <a:latin typeface="Montserrat"/>
                  <a:ea typeface="Montserrat"/>
                  <a:cs typeface="Montserrat"/>
                  <a:sym typeface="Montserrat"/>
                </a:defRPr>
              </a:pPr>
              <a:endParaRPr/>
            </a:p>
          </p:txBody>
        </p:sp>
        <p:sp>
          <p:nvSpPr>
            <p:cNvPr id="919" name="Temuan Ketaatan"/>
            <p:cNvSpPr txBox="1"/>
            <p:nvPr/>
          </p:nvSpPr>
          <p:spPr>
            <a:xfrm>
              <a:off x="45720" y="47938"/>
              <a:ext cx="1996420" cy="269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latin typeface="Montserrat"/>
                  <a:ea typeface="Montserrat"/>
                  <a:cs typeface="Montserrat"/>
                  <a:sym typeface="Montserrat"/>
                </a:defRPr>
              </a:lvl1pPr>
            </a:lstStyle>
            <a:p>
              <a:r>
                <a:t>Temuan Ketaatan</a:t>
              </a:r>
            </a:p>
          </p:txBody>
        </p:sp>
      </p:grpSp>
      <p:grpSp>
        <p:nvGrpSpPr>
          <p:cNvPr id="923" name="Rectangle 14"/>
          <p:cNvGrpSpPr/>
          <p:nvPr/>
        </p:nvGrpSpPr>
        <p:grpSpPr>
          <a:xfrm>
            <a:off x="2250672" y="4559172"/>
            <a:ext cx="2087862" cy="365118"/>
            <a:chOff x="0" y="0"/>
            <a:chExt cx="2087859" cy="365117"/>
          </a:xfrm>
        </p:grpSpPr>
        <p:sp>
          <p:nvSpPr>
            <p:cNvPr id="921" name="Rectangle"/>
            <p:cNvSpPr/>
            <p:nvPr/>
          </p:nvSpPr>
          <p:spPr>
            <a:xfrm>
              <a:off x="0" y="-1"/>
              <a:ext cx="2087860" cy="365119"/>
            </a:xfrm>
            <a:prstGeom prst="rect">
              <a:avLst/>
            </a:prstGeom>
            <a:solidFill>
              <a:srgbClr val="FFE699"/>
            </a:solidFill>
            <a:ln w="12700" cap="flat">
              <a:noFill/>
              <a:miter lim="400000"/>
            </a:ln>
            <a:effectLst/>
          </p:spPr>
          <p:txBody>
            <a:bodyPr wrap="square" lIns="45719" tIns="45719" rIns="45719" bIns="45719" numCol="1" anchor="ctr">
              <a:noAutofit/>
            </a:bodyPr>
            <a:lstStyle/>
            <a:p>
              <a:pPr algn="ctr">
                <a:defRPr sz="1200">
                  <a:latin typeface="Montserrat"/>
                  <a:ea typeface="Montserrat"/>
                  <a:cs typeface="Montserrat"/>
                  <a:sym typeface="Montserrat"/>
                </a:defRPr>
              </a:pPr>
              <a:endParaRPr/>
            </a:p>
          </p:txBody>
        </p:sp>
        <p:sp>
          <p:nvSpPr>
            <p:cNvPr id="922" name="TL Rekomendasi"/>
            <p:cNvSpPr txBox="1"/>
            <p:nvPr/>
          </p:nvSpPr>
          <p:spPr>
            <a:xfrm>
              <a:off x="45720" y="47938"/>
              <a:ext cx="1996420" cy="269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latin typeface="Montserrat"/>
                  <a:ea typeface="Montserrat"/>
                  <a:cs typeface="Montserrat"/>
                  <a:sym typeface="Montserrat"/>
                </a:defRPr>
              </a:lvl1pPr>
            </a:lstStyle>
            <a:p>
              <a:r>
                <a:t>TL Rekomendasi</a:t>
              </a:r>
            </a:p>
          </p:txBody>
        </p:sp>
      </p:grpSp>
      <p:grpSp>
        <p:nvGrpSpPr>
          <p:cNvPr id="926" name="Rectangle 15"/>
          <p:cNvGrpSpPr/>
          <p:nvPr/>
        </p:nvGrpSpPr>
        <p:grpSpPr>
          <a:xfrm>
            <a:off x="2250673" y="4972885"/>
            <a:ext cx="2087862" cy="447041"/>
            <a:chOff x="0" y="0"/>
            <a:chExt cx="2087859" cy="447040"/>
          </a:xfrm>
        </p:grpSpPr>
        <p:sp>
          <p:nvSpPr>
            <p:cNvPr id="924" name="Rectangle"/>
            <p:cNvSpPr/>
            <p:nvPr/>
          </p:nvSpPr>
          <p:spPr>
            <a:xfrm>
              <a:off x="0" y="40961"/>
              <a:ext cx="2087860" cy="365118"/>
            </a:xfrm>
            <a:prstGeom prst="rect">
              <a:avLst/>
            </a:prstGeom>
            <a:solidFill>
              <a:srgbClr val="FFE699"/>
            </a:solidFill>
            <a:ln w="12700" cap="flat">
              <a:noFill/>
              <a:miter lim="400000"/>
            </a:ln>
            <a:effectLst/>
          </p:spPr>
          <p:txBody>
            <a:bodyPr wrap="square" lIns="45719" tIns="45719" rIns="45719" bIns="45719" numCol="1" anchor="ctr">
              <a:noAutofit/>
            </a:bodyPr>
            <a:lstStyle/>
            <a:p>
              <a:pPr algn="ctr">
                <a:defRPr sz="1200">
                  <a:latin typeface="Montserrat"/>
                  <a:ea typeface="Montserrat"/>
                  <a:cs typeface="Montserrat"/>
                  <a:sym typeface="Montserrat"/>
                </a:defRPr>
              </a:pPr>
              <a:endParaRPr/>
            </a:p>
          </p:txBody>
        </p:sp>
        <p:sp>
          <p:nvSpPr>
            <p:cNvPr id="925" name="Pemanfaatan Hasil Pengawasan Ketaatan"/>
            <p:cNvSpPr txBox="1"/>
            <p:nvPr/>
          </p:nvSpPr>
          <p:spPr>
            <a:xfrm>
              <a:off x="45719" y="0"/>
              <a:ext cx="1996421" cy="447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latin typeface="Montserrat"/>
                  <a:ea typeface="Montserrat"/>
                  <a:cs typeface="Montserrat"/>
                  <a:sym typeface="Montserrat"/>
                </a:defRPr>
              </a:lvl1pPr>
            </a:lstStyle>
            <a:p>
              <a:r>
                <a:t>Pemanfaatan Hasil Pengawasan Ketaatan</a:t>
              </a:r>
            </a:p>
          </p:txBody>
        </p:sp>
      </p:grpSp>
      <p:grpSp>
        <p:nvGrpSpPr>
          <p:cNvPr id="929" name="Rectangle 16"/>
          <p:cNvGrpSpPr/>
          <p:nvPr/>
        </p:nvGrpSpPr>
        <p:grpSpPr>
          <a:xfrm>
            <a:off x="2250671" y="5468523"/>
            <a:ext cx="2087862" cy="365118"/>
            <a:chOff x="0" y="0"/>
            <a:chExt cx="2087859" cy="365117"/>
          </a:xfrm>
        </p:grpSpPr>
        <p:sp>
          <p:nvSpPr>
            <p:cNvPr id="927" name="Rectangle"/>
            <p:cNvSpPr/>
            <p:nvPr/>
          </p:nvSpPr>
          <p:spPr>
            <a:xfrm>
              <a:off x="0" y="-1"/>
              <a:ext cx="2087860" cy="365119"/>
            </a:xfrm>
            <a:prstGeom prst="rect">
              <a:avLst/>
            </a:prstGeom>
            <a:solidFill>
              <a:srgbClr val="FFE699"/>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28" name="Temuan Kinerja (3E)"/>
            <p:cNvSpPr txBox="1"/>
            <p:nvPr/>
          </p:nvSpPr>
          <p:spPr>
            <a:xfrm>
              <a:off x="45720" y="47938"/>
              <a:ext cx="1996420" cy="269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latin typeface="Montserrat"/>
                  <a:ea typeface="Montserrat"/>
                  <a:cs typeface="Montserrat"/>
                  <a:sym typeface="Montserrat"/>
                </a:defRPr>
              </a:lvl1pPr>
            </a:lstStyle>
            <a:p>
              <a:r>
                <a:t>Temuan Kinerja (3E)</a:t>
              </a:r>
            </a:p>
          </p:txBody>
        </p:sp>
      </p:grpSp>
      <p:grpSp>
        <p:nvGrpSpPr>
          <p:cNvPr id="932" name="Rectangle 17"/>
          <p:cNvGrpSpPr/>
          <p:nvPr/>
        </p:nvGrpSpPr>
        <p:grpSpPr>
          <a:xfrm>
            <a:off x="2259021" y="5923199"/>
            <a:ext cx="2087863" cy="365118"/>
            <a:chOff x="0" y="0"/>
            <a:chExt cx="2087861" cy="365117"/>
          </a:xfrm>
        </p:grpSpPr>
        <p:sp>
          <p:nvSpPr>
            <p:cNvPr id="930" name="Rectangle"/>
            <p:cNvSpPr/>
            <p:nvPr/>
          </p:nvSpPr>
          <p:spPr>
            <a:xfrm>
              <a:off x="-1" y="-1"/>
              <a:ext cx="2087863" cy="365119"/>
            </a:xfrm>
            <a:prstGeom prst="rect">
              <a:avLst/>
            </a:prstGeom>
            <a:solidFill>
              <a:srgbClr val="FFE699"/>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31" name="TL Temuan Kinerja"/>
            <p:cNvSpPr txBox="1"/>
            <p:nvPr/>
          </p:nvSpPr>
          <p:spPr>
            <a:xfrm>
              <a:off x="45719" y="47938"/>
              <a:ext cx="1996423" cy="269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latin typeface="Montserrat"/>
                  <a:ea typeface="Montserrat"/>
                  <a:cs typeface="Montserrat"/>
                  <a:sym typeface="Montserrat"/>
                </a:defRPr>
              </a:lvl1pPr>
            </a:lstStyle>
            <a:p>
              <a:r>
                <a:t>TL Temuan Kinerja</a:t>
              </a:r>
            </a:p>
          </p:txBody>
        </p:sp>
      </p:grpSp>
      <p:grpSp>
        <p:nvGrpSpPr>
          <p:cNvPr id="935" name="Rectangle 18"/>
          <p:cNvGrpSpPr/>
          <p:nvPr/>
        </p:nvGrpSpPr>
        <p:grpSpPr>
          <a:xfrm>
            <a:off x="2259021" y="6344157"/>
            <a:ext cx="2096213" cy="447041"/>
            <a:chOff x="0" y="0"/>
            <a:chExt cx="2096211" cy="447040"/>
          </a:xfrm>
        </p:grpSpPr>
        <p:sp>
          <p:nvSpPr>
            <p:cNvPr id="933" name="Rectangle"/>
            <p:cNvSpPr/>
            <p:nvPr/>
          </p:nvSpPr>
          <p:spPr>
            <a:xfrm>
              <a:off x="0" y="33716"/>
              <a:ext cx="2096212" cy="379609"/>
            </a:xfrm>
            <a:prstGeom prst="rect">
              <a:avLst/>
            </a:prstGeom>
            <a:solidFill>
              <a:srgbClr val="FFE699"/>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34" name="Pemanfaatan Hasil Pengawasan Kinerja"/>
            <p:cNvSpPr txBox="1"/>
            <p:nvPr/>
          </p:nvSpPr>
          <p:spPr>
            <a:xfrm>
              <a:off x="45719" y="0"/>
              <a:ext cx="2004773" cy="447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latin typeface="Montserrat"/>
                  <a:ea typeface="Montserrat"/>
                  <a:cs typeface="Montserrat"/>
                  <a:sym typeface="Montserrat"/>
                </a:defRPr>
              </a:lvl1pPr>
            </a:lstStyle>
            <a:p>
              <a:r>
                <a:t>Pemanfaatan Hasil Pengawasan Kinerja</a:t>
              </a:r>
            </a:p>
          </p:txBody>
        </p:sp>
      </p:grpSp>
      <p:grpSp>
        <p:nvGrpSpPr>
          <p:cNvPr id="938" name="Rectangle 19"/>
          <p:cNvGrpSpPr/>
          <p:nvPr/>
        </p:nvGrpSpPr>
        <p:grpSpPr>
          <a:xfrm>
            <a:off x="2267373" y="706472"/>
            <a:ext cx="2087863" cy="447041"/>
            <a:chOff x="0" y="-1113"/>
            <a:chExt cx="2087860" cy="447040"/>
          </a:xfrm>
        </p:grpSpPr>
        <p:sp>
          <p:nvSpPr>
            <p:cNvPr id="936" name="Rectangle"/>
            <p:cNvSpPr/>
            <p:nvPr/>
          </p:nvSpPr>
          <p:spPr>
            <a:xfrm>
              <a:off x="0" y="40961"/>
              <a:ext cx="2087860" cy="365118"/>
            </a:xfrm>
            <a:prstGeom prst="rect">
              <a:avLst/>
            </a:prstGeom>
            <a:solidFill>
              <a:srgbClr val="DBDBDB"/>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37" name="Integrasi Hasil Assurance GRC"/>
            <p:cNvSpPr txBox="1"/>
            <p:nvPr/>
          </p:nvSpPr>
          <p:spPr>
            <a:xfrm>
              <a:off x="45718" y="-1113"/>
              <a:ext cx="1996421" cy="447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latin typeface="Montserrat"/>
                  <a:ea typeface="Montserrat"/>
                  <a:cs typeface="Montserrat"/>
                  <a:sym typeface="Montserrat"/>
                </a:defRPr>
              </a:lvl1pPr>
            </a:lstStyle>
            <a:p>
              <a:r>
                <a:rPr dirty="0"/>
                <a:t>Integrasi Hasil Assurance GRC</a:t>
              </a:r>
            </a:p>
          </p:txBody>
        </p:sp>
      </p:grpSp>
      <p:grpSp>
        <p:nvGrpSpPr>
          <p:cNvPr id="941" name="Rectangle 20"/>
          <p:cNvGrpSpPr/>
          <p:nvPr/>
        </p:nvGrpSpPr>
        <p:grpSpPr>
          <a:xfrm>
            <a:off x="2267372" y="1153881"/>
            <a:ext cx="2087862" cy="447041"/>
            <a:chOff x="0" y="0"/>
            <a:chExt cx="2087859" cy="447040"/>
          </a:xfrm>
        </p:grpSpPr>
        <p:sp>
          <p:nvSpPr>
            <p:cNvPr id="939" name="Rectangle"/>
            <p:cNvSpPr/>
            <p:nvPr/>
          </p:nvSpPr>
          <p:spPr>
            <a:xfrm>
              <a:off x="0" y="40961"/>
              <a:ext cx="2087860" cy="365118"/>
            </a:xfrm>
            <a:prstGeom prst="rect">
              <a:avLst/>
            </a:prstGeom>
            <a:solidFill>
              <a:srgbClr val="DBDBDB"/>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40" name="Temuan Pengawasan atas GRC"/>
            <p:cNvSpPr txBox="1"/>
            <p:nvPr/>
          </p:nvSpPr>
          <p:spPr>
            <a:xfrm>
              <a:off x="45719" y="0"/>
              <a:ext cx="1996421" cy="447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latin typeface="Montserrat"/>
                  <a:ea typeface="Montserrat"/>
                  <a:cs typeface="Montserrat"/>
                  <a:sym typeface="Montserrat"/>
                </a:defRPr>
              </a:lvl1pPr>
            </a:lstStyle>
            <a:p>
              <a:r>
                <a:t>Temuan Pengawasan atas GRC</a:t>
              </a:r>
            </a:p>
          </p:txBody>
        </p:sp>
      </p:grpSp>
      <p:grpSp>
        <p:nvGrpSpPr>
          <p:cNvPr id="944" name="Rectangle 21"/>
          <p:cNvGrpSpPr/>
          <p:nvPr/>
        </p:nvGrpSpPr>
        <p:grpSpPr>
          <a:xfrm>
            <a:off x="2275723" y="1608556"/>
            <a:ext cx="2087863" cy="447041"/>
            <a:chOff x="0" y="0"/>
            <a:chExt cx="2087861" cy="447040"/>
          </a:xfrm>
        </p:grpSpPr>
        <p:sp>
          <p:nvSpPr>
            <p:cNvPr id="942" name="Rectangle"/>
            <p:cNvSpPr/>
            <p:nvPr/>
          </p:nvSpPr>
          <p:spPr>
            <a:xfrm>
              <a:off x="0" y="40961"/>
              <a:ext cx="2087862" cy="365118"/>
            </a:xfrm>
            <a:prstGeom prst="rect">
              <a:avLst/>
            </a:prstGeom>
            <a:solidFill>
              <a:srgbClr val="DBDBDB"/>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43" name="TL Rekomendasi Hasil Pengawasan GRC"/>
            <p:cNvSpPr txBox="1"/>
            <p:nvPr/>
          </p:nvSpPr>
          <p:spPr>
            <a:xfrm>
              <a:off x="45719" y="0"/>
              <a:ext cx="1996423" cy="447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latin typeface="Montserrat"/>
                  <a:ea typeface="Montserrat"/>
                  <a:cs typeface="Montserrat"/>
                  <a:sym typeface="Montserrat"/>
                </a:defRPr>
              </a:lvl1pPr>
            </a:lstStyle>
            <a:p>
              <a:r>
                <a:t>TL Rekomendasi Hasil Pengawasan GRC</a:t>
              </a:r>
            </a:p>
          </p:txBody>
        </p:sp>
      </p:grpSp>
      <p:grpSp>
        <p:nvGrpSpPr>
          <p:cNvPr id="947" name="Rectangle 22"/>
          <p:cNvGrpSpPr/>
          <p:nvPr/>
        </p:nvGrpSpPr>
        <p:grpSpPr>
          <a:xfrm>
            <a:off x="2275723" y="2054852"/>
            <a:ext cx="2096213" cy="447041"/>
            <a:chOff x="0" y="0"/>
            <a:chExt cx="2096211" cy="447040"/>
          </a:xfrm>
        </p:grpSpPr>
        <p:sp>
          <p:nvSpPr>
            <p:cNvPr id="945" name="Rectangle"/>
            <p:cNvSpPr/>
            <p:nvPr/>
          </p:nvSpPr>
          <p:spPr>
            <a:xfrm>
              <a:off x="0" y="40961"/>
              <a:ext cx="2096212" cy="365118"/>
            </a:xfrm>
            <a:prstGeom prst="rect">
              <a:avLst/>
            </a:prstGeom>
            <a:solidFill>
              <a:srgbClr val="DBDBDB"/>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46" name="Pemanfaatan Hasil Pengawasan GRC"/>
            <p:cNvSpPr txBox="1"/>
            <p:nvPr/>
          </p:nvSpPr>
          <p:spPr>
            <a:xfrm>
              <a:off x="45719" y="0"/>
              <a:ext cx="2004773" cy="447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latin typeface="Montserrat"/>
                  <a:ea typeface="Montserrat"/>
                  <a:cs typeface="Montserrat"/>
                  <a:sym typeface="Montserrat"/>
                </a:defRPr>
              </a:lvl1pPr>
            </a:lstStyle>
            <a:p>
              <a:r>
                <a:t>Pemanfaatan Hasil Pengawasan GRC</a:t>
              </a:r>
            </a:p>
          </p:txBody>
        </p:sp>
      </p:grpSp>
      <p:grpSp>
        <p:nvGrpSpPr>
          <p:cNvPr id="950" name="Rectangle 23"/>
          <p:cNvGrpSpPr/>
          <p:nvPr/>
        </p:nvGrpSpPr>
        <p:grpSpPr>
          <a:xfrm>
            <a:off x="2292427" y="2692746"/>
            <a:ext cx="2054458" cy="624841"/>
            <a:chOff x="0" y="0"/>
            <a:chExt cx="2054455" cy="624840"/>
          </a:xfrm>
        </p:grpSpPr>
        <p:sp>
          <p:nvSpPr>
            <p:cNvPr id="948" name="Rectangle"/>
            <p:cNvSpPr/>
            <p:nvPr/>
          </p:nvSpPr>
          <p:spPr>
            <a:xfrm>
              <a:off x="0" y="34618"/>
              <a:ext cx="2054456" cy="555604"/>
            </a:xfrm>
            <a:prstGeom prst="rect">
              <a:avLst/>
            </a:prstGeom>
            <a:solidFill>
              <a:srgbClr val="FBE5D6"/>
            </a:solidFill>
            <a:ln w="12700" cap="flat">
              <a:noFill/>
              <a:miter lim="400000"/>
            </a:ln>
            <a:effectLst/>
          </p:spPr>
          <p:txBody>
            <a:bodyPr wrap="square" lIns="45719" tIns="45719" rIns="45719" bIns="45719" numCol="1" anchor="ctr">
              <a:noAutofit/>
            </a:bodyPr>
            <a:lstStyle/>
            <a:p>
              <a:pPr algn="ctr">
                <a:defRPr sz="1200">
                  <a:latin typeface="Montserrat"/>
                  <a:ea typeface="Montserrat"/>
                  <a:cs typeface="Montserrat"/>
                  <a:sym typeface="Montserrat"/>
                </a:defRPr>
              </a:pPr>
              <a:endParaRPr/>
            </a:p>
          </p:txBody>
        </p:sp>
        <p:sp>
          <p:nvSpPr>
            <p:cNvPr id="949" name="Rencana Aksi atas Saran/Rekomendasi dari Jasa Konsultansi"/>
            <p:cNvSpPr txBox="1"/>
            <p:nvPr/>
          </p:nvSpPr>
          <p:spPr>
            <a:xfrm>
              <a:off x="45719" y="0"/>
              <a:ext cx="1963017" cy="6248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latin typeface="Montserrat"/>
                  <a:ea typeface="Montserrat"/>
                  <a:cs typeface="Montserrat"/>
                  <a:sym typeface="Montserrat"/>
                </a:defRPr>
              </a:lvl1pPr>
            </a:lstStyle>
            <a:p>
              <a:r>
                <a:t>Rencana Aksi atas Saran/Rekomendasi dari Jasa Konsultansi</a:t>
              </a:r>
            </a:p>
          </p:txBody>
        </p:sp>
      </p:grpSp>
      <p:grpSp>
        <p:nvGrpSpPr>
          <p:cNvPr id="953" name="Rectangle 24"/>
          <p:cNvGrpSpPr/>
          <p:nvPr/>
        </p:nvGrpSpPr>
        <p:grpSpPr>
          <a:xfrm>
            <a:off x="2284074" y="3372210"/>
            <a:ext cx="2087862" cy="447041"/>
            <a:chOff x="0" y="0"/>
            <a:chExt cx="2087859" cy="447040"/>
          </a:xfrm>
        </p:grpSpPr>
        <p:sp>
          <p:nvSpPr>
            <p:cNvPr id="951" name="Rectangle"/>
            <p:cNvSpPr/>
            <p:nvPr/>
          </p:nvSpPr>
          <p:spPr>
            <a:xfrm>
              <a:off x="0" y="40961"/>
              <a:ext cx="2087860" cy="365118"/>
            </a:xfrm>
            <a:prstGeom prst="rect">
              <a:avLst/>
            </a:prstGeom>
            <a:solidFill>
              <a:srgbClr val="FBE5D6"/>
            </a:solidFill>
            <a:ln w="12700" cap="flat">
              <a:noFill/>
              <a:miter lim="400000"/>
            </a:ln>
            <a:effectLst/>
          </p:spPr>
          <p:txBody>
            <a:bodyPr wrap="square" lIns="45719" tIns="45719" rIns="45719" bIns="45719" numCol="1" anchor="ctr">
              <a:noAutofit/>
            </a:bodyPr>
            <a:lstStyle/>
            <a:p>
              <a:pPr algn="ctr">
                <a:defRPr sz="1200">
                  <a:latin typeface="Montserrat"/>
                  <a:ea typeface="Montserrat"/>
                  <a:cs typeface="Montserrat"/>
                  <a:sym typeface="Montserrat"/>
                </a:defRPr>
              </a:pPr>
              <a:endParaRPr/>
            </a:p>
          </p:txBody>
        </p:sp>
        <p:sp>
          <p:nvSpPr>
            <p:cNvPr id="952" name="Atensi yang diberikan APIP untuk Perbaikan"/>
            <p:cNvSpPr txBox="1"/>
            <p:nvPr/>
          </p:nvSpPr>
          <p:spPr>
            <a:xfrm>
              <a:off x="45719" y="0"/>
              <a:ext cx="1996421" cy="447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latin typeface="Montserrat"/>
                  <a:ea typeface="Montserrat"/>
                  <a:cs typeface="Montserrat"/>
                  <a:sym typeface="Montserrat"/>
                </a:defRPr>
              </a:lvl1pPr>
            </a:lstStyle>
            <a:p>
              <a:r>
                <a:t>Atensi yang diberikan APIP untuk Perbaikan</a:t>
              </a:r>
            </a:p>
          </p:txBody>
        </p:sp>
      </p:grpSp>
      <p:sp>
        <p:nvSpPr>
          <p:cNvPr id="954" name="Straight Connector 25"/>
          <p:cNvSpPr/>
          <p:nvPr/>
        </p:nvSpPr>
        <p:spPr>
          <a:xfrm flipH="1">
            <a:off x="1866503" y="4293734"/>
            <a:ext cx="384169" cy="1180475"/>
          </a:xfrm>
          <a:prstGeom prst="line">
            <a:avLst/>
          </a:prstGeom>
          <a:noFill/>
          <a:ln w="19050" cap="flat">
            <a:solidFill>
              <a:srgbClr val="000000"/>
            </a:solidFill>
            <a:prstDash val="solid"/>
            <a:miter lim="800000"/>
          </a:ln>
          <a:effectLst/>
        </p:spPr>
        <p:txBody>
          <a:bodyPr wrap="square" lIns="45719" tIns="45719" rIns="45719" bIns="45719" numCol="1" anchor="t">
            <a:noAutofit/>
          </a:bodyPr>
          <a:lstStyle/>
          <a:p>
            <a:endParaRPr/>
          </a:p>
        </p:txBody>
      </p:sp>
      <p:sp>
        <p:nvSpPr>
          <p:cNvPr id="955" name="Straight Connector 26"/>
          <p:cNvSpPr/>
          <p:nvPr/>
        </p:nvSpPr>
        <p:spPr>
          <a:xfrm flipH="1">
            <a:off x="1866503" y="4741730"/>
            <a:ext cx="384169" cy="732478"/>
          </a:xfrm>
          <a:prstGeom prst="line">
            <a:avLst/>
          </a:prstGeom>
          <a:noFill/>
          <a:ln w="19050" cap="flat">
            <a:solidFill>
              <a:srgbClr val="000000"/>
            </a:solidFill>
            <a:prstDash val="solid"/>
            <a:miter lim="800000"/>
          </a:ln>
          <a:effectLst/>
        </p:spPr>
        <p:txBody>
          <a:bodyPr wrap="square" lIns="45719" tIns="45719" rIns="45719" bIns="45719" numCol="1" anchor="t">
            <a:noAutofit/>
          </a:bodyPr>
          <a:lstStyle/>
          <a:p>
            <a:endParaRPr/>
          </a:p>
        </p:txBody>
      </p:sp>
      <p:sp>
        <p:nvSpPr>
          <p:cNvPr id="956" name="Straight Connector 27"/>
          <p:cNvSpPr/>
          <p:nvPr/>
        </p:nvSpPr>
        <p:spPr>
          <a:xfrm flipH="1">
            <a:off x="1866503" y="5196406"/>
            <a:ext cx="384170" cy="277803"/>
          </a:xfrm>
          <a:prstGeom prst="line">
            <a:avLst/>
          </a:prstGeom>
          <a:noFill/>
          <a:ln w="19050" cap="flat">
            <a:solidFill>
              <a:srgbClr val="000000"/>
            </a:solidFill>
            <a:prstDash val="solid"/>
            <a:miter lim="800000"/>
          </a:ln>
          <a:effectLst/>
        </p:spPr>
        <p:txBody>
          <a:bodyPr wrap="square" lIns="45719" tIns="45719" rIns="45719" bIns="45719" numCol="1" anchor="t">
            <a:noAutofit/>
          </a:bodyPr>
          <a:lstStyle/>
          <a:p>
            <a:endParaRPr/>
          </a:p>
        </p:txBody>
      </p:sp>
      <p:sp>
        <p:nvSpPr>
          <p:cNvPr id="957" name="Straight Connector 28"/>
          <p:cNvSpPr/>
          <p:nvPr/>
        </p:nvSpPr>
        <p:spPr>
          <a:xfrm flipH="1" flipV="1">
            <a:off x="1866503" y="5474209"/>
            <a:ext cx="384168" cy="176874"/>
          </a:xfrm>
          <a:prstGeom prst="line">
            <a:avLst/>
          </a:prstGeom>
          <a:noFill/>
          <a:ln w="19050" cap="flat">
            <a:solidFill>
              <a:srgbClr val="000000"/>
            </a:solidFill>
            <a:prstDash val="solid"/>
            <a:miter lim="800000"/>
          </a:ln>
          <a:effectLst/>
        </p:spPr>
        <p:txBody>
          <a:bodyPr wrap="square" lIns="45719" tIns="45719" rIns="45719" bIns="45719" numCol="1" anchor="t">
            <a:noAutofit/>
          </a:bodyPr>
          <a:lstStyle/>
          <a:p>
            <a:endParaRPr/>
          </a:p>
        </p:txBody>
      </p:sp>
      <p:sp>
        <p:nvSpPr>
          <p:cNvPr id="958" name="Straight Connector 29"/>
          <p:cNvSpPr/>
          <p:nvPr/>
        </p:nvSpPr>
        <p:spPr>
          <a:xfrm flipH="1" flipV="1">
            <a:off x="1866502" y="5474209"/>
            <a:ext cx="392519" cy="631549"/>
          </a:xfrm>
          <a:prstGeom prst="line">
            <a:avLst/>
          </a:prstGeom>
          <a:noFill/>
          <a:ln w="19050" cap="flat">
            <a:solidFill>
              <a:srgbClr val="000000"/>
            </a:solidFill>
            <a:prstDash val="solid"/>
            <a:miter lim="800000"/>
          </a:ln>
          <a:effectLst/>
        </p:spPr>
        <p:txBody>
          <a:bodyPr wrap="square" lIns="45719" tIns="45719" rIns="45719" bIns="45719" numCol="1" anchor="t">
            <a:noAutofit/>
          </a:bodyPr>
          <a:lstStyle/>
          <a:p>
            <a:endParaRPr/>
          </a:p>
        </p:txBody>
      </p:sp>
      <p:sp>
        <p:nvSpPr>
          <p:cNvPr id="959" name="Straight Connector 30"/>
          <p:cNvSpPr/>
          <p:nvPr/>
        </p:nvSpPr>
        <p:spPr>
          <a:xfrm flipH="1" flipV="1">
            <a:off x="1866502" y="5474209"/>
            <a:ext cx="392519" cy="1093469"/>
          </a:xfrm>
          <a:prstGeom prst="line">
            <a:avLst/>
          </a:prstGeom>
          <a:noFill/>
          <a:ln w="19050" cap="flat">
            <a:solidFill>
              <a:srgbClr val="000000"/>
            </a:solidFill>
            <a:prstDash val="solid"/>
            <a:miter lim="800000"/>
          </a:ln>
          <a:effectLst/>
        </p:spPr>
        <p:txBody>
          <a:bodyPr wrap="square" lIns="45719" tIns="45719" rIns="45719" bIns="45719" numCol="1" anchor="t">
            <a:noAutofit/>
          </a:bodyPr>
          <a:lstStyle/>
          <a:p>
            <a:endParaRPr/>
          </a:p>
        </p:txBody>
      </p:sp>
      <p:sp>
        <p:nvSpPr>
          <p:cNvPr id="960" name="Straight Connector 31"/>
          <p:cNvSpPr/>
          <p:nvPr/>
        </p:nvSpPr>
        <p:spPr>
          <a:xfrm flipH="1">
            <a:off x="1866502" y="931105"/>
            <a:ext cx="400871" cy="612885"/>
          </a:xfrm>
          <a:prstGeom prst="line">
            <a:avLst/>
          </a:prstGeom>
          <a:noFill/>
          <a:ln w="19050" cap="flat">
            <a:solidFill>
              <a:srgbClr val="000000"/>
            </a:solidFill>
            <a:prstDash val="solid"/>
            <a:miter lim="800000"/>
          </a:ln>
          <a:effectLst/>
        </p:spPr>
        <p:txBody>
          <a:bodyPr wrap="square" lIns="45719" tIns="45719" rIns="45719" bIns="45719" numCol="1" anchor="t">
            <a:noAutofit/>
          </a:bodyPr>
          <a:lstStyle/>
          <a:p>
            <a:endParaRPr/>
          </a:p>
        </p:txBody>
      </p:sp>
      <p:sp>
        <p:nvSpPr>
          <p:cNvPr id="961" name="Straight Connector 32"/>
          <p:cNvSpPr/>
          <p:nvPr/>
        </p:nvSpPr>
        <p:spPr>
          <a:xfrm flipH="1">
            <a:off x="1866502" y="1377401"/>
            <a:ext cx="400870" cy="166589"/>
          </a:xfrm>
          <a:prstGeom prst="line">
            <a:avLst/>
          </a:prstGeom>
          <a:noFill/>
          <a:ln w="19050" cap="flat">
            <a:solidFill>
              <a:srgbClr val="000000"/>
            </a:solidFill>
            <a:prstDash val="solid"/>
            <a:miter lim="800000"/>
          </a:ln>
          <a:effectLst/>
        </p:spPr>
        <p:txBody>
          <a:bodyPr wrap="square" lIns="45719" tIns="45719" rIns="45719" bIns="45719" numCol="1" anchor="t">
            <a:noAutofit/>
          </a:bodyPr>
          <a:lstStyle/>
          <a:p>
            <a:endParaRPr/>
          </a:p>
        </p:txBody>
      </p:sp>
      <p:sp>
        <p:nvSpPr>
          <p:cNvPr id="962" name="Straight Connector 33"/>
          <p:cNvSpPr/>
          <p:nvPr/>
        </p:nvSpPr>
        <p:spPr>
          <a:xfrm flipH="1" flipV="1">
            <a:off x="1866502" y="1543991"/>
            <a:ext cx="409221" cy="288087"/>
          </a:xfrm>
          <a:prstGeom prst="line">
            <a:avLst/>
          </a:prstGeom>
          <a:noFill/>
          <a:ln w="19050" cap="flat">
            <a:solidFill>
              <a:srgbClr val="000000"/>
            </a:solidFill>
            <a:prstDash val="solid"/>
            <a:miter lim="800000"/>
          </a:ln>
          <a:effectLst/>
        </p:spPr>
        <p:txBody>
          <a:bodyPr wrap="square" lIns="45719" tIns="45719" rIns="45719" bIns="45719" numCol="1" anchor="t">
            <a:noAutofit/>
          </a:bodyPr>
          <a:lstStyle/>
          <a:p>
            <a:endParaRPr/>
          </a:p>
        </p:txBody>
      </p:sp>
      <p:sp>
        <p:nvSpPr>
          <p:cNvPr id="963" name="Straight Connector 34"/>
          <p:cNvSpPr/>
          <p:nvPr/>
        </p:nvSpPr>
        <p:spPr>
          <a:xfrm flipH="1" flipV="1">
            <a:off x="1866502" y="1543990"/>
            <a:ext cx="409221" cy="734384"/>
          </a:xfrm>
          <a:prstGeom prst="line">
            <a:avLst/>
          </a:prstGeom>
          <a:noFill/>
          <a:ln w="19050" cap="flat">
            <a:solidFill>
              <a:srgbClr val="000000"/>
            </a:solidFill>
            <a:prstDash val="solid"/>
            <a:miter lim="800000"/>
          </a:ln>
          <a:effectLst/>
        </p:spPr>
        <p:txBody>
          <a:bodyPr wrap="square" lIns="45719" tIns="45719" rIns="45719" bIns="45719" numCol="1" anchor="t">
            <a:noAutofit/>
          </a:bodyPr>
          <a:lstStyle/>
          <a:p>
            <a:endParaRPr/>
          </a:p>
        </p:txBody>
      </p:sp>
      <p:sp>
        <p:nvSpPr>
          <p:cNvPr id="964" name="Straight Connector 35"/>
          <p:cNvSpPr/>
          <p:nvPr/>
        </p:nvSpPr>
        <p:spPr>
          <a:xfrm flipH="1">
            <a:off x="1874854" y="3005167"/>
            <a:ext cx="417572" cy="277802"/>
          </a:xfrm>
          <a:prstGeom prst="line">
            <a:avLst/>
          </a:prstGeom>
          <a:noFill/>
          <a:ln w="19050" cap="flat">
            <a:solidFill>
              <a:srgbClr val="000000"/>
            </a:solidFill>
            <a:prstDash val="solid"/>
            <a:miter lim="800000"/>
          </a:ln>
          <a:effectLst/>
        </p:spPr>
        <p:txBody>
          <a:bodyPr wrap="square" lIns="45719" tIns="45719" rIns="45719" bIns="45719" numCol="1" anchor="t">
            <a:noAutofit/>
          </a:bodyPr>
          <a:lstStyle/>
          <a:p>
            <a:endParaRPr/>
          </a:p>
        </p:txBody>
      </p:sp>
      <p:sp>
        <p:nvSpPr>
          <p:cNvPr id="965" name="Straight Connector 36"/>
          <p:cNvSpPr/>
          <p:nvPr/>
        </p:nvSpPr>
        <p:spPr>
          <a:xfrm flipH="1" flipV="1">
            <a:off x="1874853" y="3282969"/>
            <a:ext cx="409221" cy="312763"/>
          </a:xfrm>
          <a:prstGeom prst="line">
            <a:avLst/>
          </a:prstGeom>
          <a:noFill/>
          <a:ln w="19050" cap="flat">
            <a:solidFill>
              <a:srgbClr val="000000"/>
            </a:solidFill>
            <a:prstDash val="solid"/>
            <a:miter lim="800000"/>
          </a:ln>
          <a:effectLst/>
        </p:spPr>
        <p:txBody>
          <a:bodyPr wrap="square" lIns="45719" tIns="45719" rIns="45719" bIns="45719" numCol="1" anchor="t">
            <a:noAutofit/>
          </a:bodyPr>
          <a:lstStyle/>
          <a:p>
            <a:endParaRPr/>
          </a:p>
        </p:txBody>
      </p:sp>
      <p:grpSp>
        <p:nvGrpSpPr>
          <p:cNvPr id="968" name="Google Shape;472;p12"/>
          <p:cNvGrpSpPr/>
          <p:nvPr/>
        </p:nvGrpSpPr>
        <p:grpSpPr>
          <a:xfrm>
            <a:off x="5459124" y="609598"/>
            <a:ext cx="1547502" cy="1286746"/>
            <a:chOff x="4031" y="0"/>
            <a:chExt cx="1547500" cy="1286745"/>
          </a:xfrm>
        </p:grpSpPr>
        <p:sp>
          <p:nvSpPr>
            <p:cNvPr id="966" name="Google Shape;473;p12"/>
            <p:cNvSpPr/>
            <p:nvPr/>
          </p:nvSpPr>
          <p:spPr>
            <a:xfrm>
              <a:off x="102680" y="0"/>
              <a:ext cx="1361933" cy="1286745"/>
            </a:xfrm>
            <a:prstGeom prst="ellipse">
              <a:avLst/>
            </a:prstGeom>
            <a:solidFill>
              <a:srgbClr val="F8CBAD"/>
            </a:solidFill>
            <a:ln w="12700" cap="flat">
              <a:noFill/>
              <a:miter lim="400000"/>
            </a:ln>
            <a:effectLst/>
          </p:spPr>
          <p:txBody>
            <a:bodyPr wrap="square" lIns="45719" tIns="45719" rIns="45719" bIns="45719" numCol="1" anchor="ctr">
              <a:noAutofit/>
            </a:bodyPr>
            <a:lstStyle/>
            <a:p>
              <a:pPr algn="ctr">
                <a:defRPr sz="1200">
                  <a:solidFill>
                    <a:srgbClr val="FFFFFF"/>
                  </a:solidFill>
                  <a:latin typeface="Montserrat"/>
                  <a:ea typeface="Montserrat"/>
                  <a:cs typeface="Montserrat"/>
                  <a:sym typeface="Montserrat"/>
                </a:defRPr>
              </a:pPr>
              <a:endParaRPr/>
            </a:p>
          </p:txBody>
        </p:sp>
        <p:sp>
          <p:nvSpPr>
            <p:cNvPr id="967" name="Google Shape;474;p12"/>
            <p:cNvSpPr txBox="1"/>
            <p:nvPr/>
          </p:nvSpPr>
          <p:spPr>
            <a:xfrm>
              <a:off x="4031" y="308397"/>
              <a:ext cx="1547500" cy="802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p>
              <a:pPr algn="ctr">
                <a:defRPr sz="1200" b="1">
                  <a:latin typeface="Montserrat"/>
                  <a:ea typeface="Montserrat"/>
                  <a:cs typeface="Montserrat"/>
                  <a:sym typeface="Montserrat"/>
                </a:defRPr>
              </a:pPr>
              <a:r>
                <a:rPr dirty="0"/>
                <a:t>EFEKTIVITAS </a:t>
              </a:r>
              <a:endParaRPr sz="1400" dirty="0">
                <a:latin typeface="Arial"/>
                <a:ea typeface="Arial"/>
                <a:cs typeface="Arial"/>
                <a:sym typeface="Arial"/>
              </a:endParaRPr>
            </a:p>
            <a:p>
              <a:pPr algn="ctr">
                <a:defRPr sz="1200" b="1">
                  <a:latin typeface="Montserrat"/>
                  <a:ea typeface="Montserrat"/>
                  <a:cs typeface="Montserrat"/>
                  <a:sym typeface="Montserrat"/>
                </a:defRPr>
              </a:pPr>
              <a:r>
                <a:rPr dirty="0"/>
                <a:t>DAN EFISIENSI PENCAPAIAN TUJUAN</a:t>
              </a:r>
            </a:p>
          </p:txBody>
        </p:sp>
      </p:grpSp>
      <p:grpSp>
        <p:nvGrpSpPr>
          <p:cNvPr id="971" name="Google Shape;475;p12"/>
          <p:cNvGrpSpPr/>
          <p:nvPr/>
        </p:nvGrpSpPr>
        <p:grpSpPr>
          <a:xfrm>
            <a:off x="6041549" y="2203449"/>
            <a:ext cx="1426052" cy="1312598"/>
            <a:chOff x="0" y="0"/>
            <a:chExt cx="1426051" cy="1312597"/>
          </a:xfrm>
        </p:grpSpPr>
        <p:sp>
          <p:nvSpPr>
            <p:cNvPr id="969" name="Google Shape;476;p12"/>
            <p:cNvSpPr/>
            <p:nvPr/>
          </p:nvSpPr>
          <p:spPr>
            <a:xfrm>
              <a:off x="0" y="0"/>
              <a:ext cx="1403041" cy="1312597"/>
            </a:xfrm>
            <a:prstGeom prst="ellipse">
              <a:avLst/>
            </a:prstGeom>
            <a:solidFill>
              <a:srgbClr val="D0CECE"/>
            </a:solidFill>
            <a:ln w="12700" cap="flat">
              <a:noFill/>
              <a:miter lim="400000"/>
            </a:ln>
            <a:effectLst/>
          </p:spPr>
          <p:txBody>
            <a:bodyPr wrap="square" lIns="45719" tIns="45719" rIns="45719" bIns="45719" numCol="1" anchor="ctr">
              <a:noAutofit/>
            </a:bodyPr>
            <a:lstStyle/>
            <a:p>
              <a:pPr algn="ctr">
                <a:defRPr sz="1200">
                  <a:solidFill>
                    <a:srgbClr val="FFFFFF"/>
                  </a:solidFill>
                  <a:latin typeface="Montserrat"/>
                  <a:ea typeface="Montserrat"/>
                  <a:cs typeface="Montserrat"/>
                  <a:sym typeface="Montserrat"/>
                </a:defRPr>
              </a:pPr>
              <a:endParaRPr sz="1100"/>
            </a:p>
          </p:txBody>
        </p:sp>
        <p:sp>
          <p:nvSpPr>
            <p:cNvPr id="970" name="Google Shape;477;p12"/>
            <p:cNvSpPr txBox="1"/>
            <p:nvPr/>
          </p:nvSpPr>
          <p:spPr>
            <a:xfrm>
              <a:off x="41045" y="411384"/>
              <a:ext cx="1385006" cy="6001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1200" b="1">
                  <a:latin typeface="Montserrat"/>
                  <a:ea typeface="Montserrat"/>
                  <a:cs typeface="Montserrat"/>
                  <a:sym typeface="Montserrat"/>
                </a:defRPr>
              </a:lvl1pPr>
            </a:lstStyle>
            <a:p>
              <a:r>
                <a:rPr sz="1100"/>
                <a:t>KEANDALAN PELAPORAN KEUANGAN</a:t>
              </a:r>
            </a:p>
          </p:txBody>
        </p:sp>
      </p:grpSp>
      <p:sp>
        <p:nvSpPr>
          <p:cNvPr id="978" name="Straight Arrow Connector 41"/>
          <p:cNvSpPr/>
          <p:nvPr/>
        </p:nvSpPr>
        <p:spPr>
          <a:xfrm>
            <a:off x="4315920" y="929993"/>
            <a:ext cx="1202541" cy="137588"/>
          </a:xfrm>
          <a:prstGeom prst="line">
            <a:avLst/>
          </a:prstGeom>
          <a:noFill/>
          <a:ln w="28575" cap="flat">
            <a:solidFill>
              <a:srgbClr val="808080"/>
            </a:solidFill>
            <a:prstDash val="solid"/>
            <a:miter lim="800000"/>
            <a:tailEnd type="triangle" w="med" len="med"/>
          </a:ln>
          <a:effectLst/>
        </p:spPr>
        <p:txBody>
          <a:bodyPr wrap="square" lIns="45719" tIns="45719" rIns="45719" bIns="45719" numCol="1" anchor="t">
            <a:noAutofit/>
          </a:bodyPr>
          <a:lstStyle/>
          <a:p>
            <a:endParaRPr/>
          </a:p>
        </p:txBody>
      </p:sp>
      <p:sp>
        <p:nvSpPr>
          <p:cNvPr id="979" name="Straight Arrow Connector 42"/>
          <p:cNvSpPr/>
          <p:nvPr/>
        </p:nvSpPr>
        <p:spPr>
          <a:xfrm flipV="1">
            <a:off x="4355233" y="1319093"/>
            <a:ext cx="1160938" cy="58309"/>
          </a:xfrm>
          <a:prstGeom prst="line">
            <a:avLst/>
          </a:prstGeom>
          <a:noFill/>
          <a:ln w="28575" cap="flat">
            <a:solidFill>
              <a:srgbClr val="808080"/>
            </a:solidFill>
            <a:prstDash val="solid"/>
            <a:miter lim="800000"/>
            <a:tailEnd type="triangle" w="med" len="med"/>
          </a:ln>
          <a:effectLst/>
        </p:spPr>
        <p:txBody>
          <a:bodyPr wrap="square" lIns="45719" tIns="45719" rIns="45719" bIns="45719" numCol="1" anchor="t">
            <a:noAutofit/>
          </a:bodyPr>
          <a:lstStyle/>
          <a:p>
            <a:endParaRPr/>
          </a:p>
        </p:txBody>
      </p:sp>
      <p:sp>
        <p:nvSpPr>
          <p:cNvPr id="980" name="Straight Arrow Connector 43"/>
          <p:cNvSpPr/>
          <p:nvPr/>
        </p:nvSpPr>
        <p:spPr>
          <a:xfrm flipV="1">
            <a:off x="4363585" y="1494819"/>
            <a:ext cx="1194189" cy="337259"/>
          </a:xfrm>
          <a:prstGeom prst="line">
            <a:avLst/>
          </a:prstGeom>
          <a:noFill/>
          <a:ln w="28575" cap="flat">
            <a:solidFill>
              <a:srgbClr val="808080"/>
            </a:solidFill>
            <a:prstDash val="solid"/>
            <a:miter lim="800000"/>
            <a:tailEnd type="triangle" w="med" len="med"/>
          </a:ln>
          <a:effectLst/>
        </p:spPr>
        <p:txBody>
          <a:bodyPr wrap="square" lIns="45719" tIns="45719" rIns="45719" bIns="45719" numCol="1" anchor="t">
            <a:noAutofit/>
          </a:bodyPr>
          <a:lstStyle/>
          <a:p>
            <a:endParaRPr/>
          </a:p>
        </p:txBody>
      </p:sp>
      <p:sp>
        <p:nvSpPr>
          <p:cNvPr id="981" name="Straight Arrow Connector 44"/>
          <p:cNvSpPr/>
          <p:nvPr/>
        </p:nvSpPr>
        <p:spPr>
          <a:xfrm flipV="1">
            <a:off x="4371935" y="1688033"/>
            <a:ext cx="1239953" cy="590341"/>
          </a:xfrm>
          <a:prstGeom prst="line">
            <a:avLst/>
          </a:prstGeom>
          <a:noFill/>
          <a:ln w="28575" cap="flat">
            <a:solidFill>
              <a:srgbClr val="808080"/>
            </a:solidFill>
            <a:prstDash val="solid"/>
            <a:miter lim="800000"/>
            <a:tailEnd type="triangle" w="med" len="med"/>
          </a:ln>
          <a:effectLst/>
        </p:spPr>
        <p:txBody>
          <a:bodyPr wrap="square" lIns="45719" tIns="45719" rIns="45719" bIns="45719" numCol="1" anchor="t">
            <a:noAutofit/>
          </a:bodyPr>
          <a:lstStyle/>
          <a:p>
            <a:endParaRPr/>
          </a:p>
        </p:txBody>
      </p:sp>
      <p:sp>
        <p:nvSpPr>
          <p:cNvPr id="982" name="Straight Arrow Connector 45"/>
          <p:cNvSpPr/>
          <p:nvPr/>
        </p:nvSpPr>
        <p:spPr>
          <a:xfrm flipV="1">
            <a:off x="4346883" y="2941146"/>
            <a:ext cx="1669839" cy="64022"/>
          </a:xfrm>
          <a:prstGeom prst="line">
            <a:avLst/>
          </a:prstGeom>
          <a:noFill/>
          <a:ln w="28575" cap="flat">
            <a:solidFill>
              <a:srgbClr val="F4B183"/>
            </a:solidFill>
            <a:prstDash val="solid"/>
            <a:miter lim="800000"/>
            <a:tailEnd type="triangle" w="med" len="med"/>
          </a:ln>
          <a:effectLst/>
        </p:spPr>
        <p:txBody>
          <a:bodyPr wrap="square" lIns="45719" tIns="45719" rIns="45719" bIns="45719" numCol="1" anchor="t">
            <a:noAutofit/>
          </a:bodyPr>
          <a:lstStyle/>
          <a:p>
            <a:endParaRPr/>
          </a:p>
        </p:txBody>
      </p:sp>
      <p:sp>
        <p:nvSpPr>
          <p:cNvPr id="983" name="Straight Arrow Connector 46"/>
          <p:cNvSpPr/>
          <p:nvPr/>
        </p:nvSpPr>
        <p:spPr>
          <a:xfrm>
            <a:off x="4359409" y="3011106"/>
            <a:ext cx="1736602" cy="1128629"/>
          </a:xfrm>
          <a:prstGeom prst="line">
            <a:avLst/>
          </a:prstGeom>
          <a:noFill/>
          <a:ln w="28575" cap="flat">
            <a:solidFill>
              <a:srgbClr val="F4B183"/>
            </a:solidFill>
            <a:prstDash val="solid"/>
            <a:miter lim="800000"/>
            <a:tailEnd type="triangle" w="med" len="med"/>
          </a:ln>
          <a:effectLst/>
        </p:spPr>
        <p:txBody>
          <a:bodyPr wrap="square" lIns="45719" tIns="45719" rIns="45719" bIns="45719" numCol="1" anchor="t">
            <a:noAutofit/>
          </a:bodyPr>
          <a:lstStyle/>
          <a:p>
            <a:endParaRPr/>
          </a:p>
        </p:txBody>
      </p:sp>
      <p:sp>
        <p:nvSpPr>
          <p:cNvPr id="984" name="Straight Arrow Connector 47"/>
          <p:cNvSpPr/>
          <p:nvPr/>
        </p:nvSpPr>
        <p:spPr>
          <a:xfrm flipV="1">
            <a:off x="4371935" y="3116749"/>
            <a:ext cx="1688151" cy="478983"/>
          </a:xfrm>
          <a:prstGeom prst="line">
            <a:avLst/>
          </a:prstGeom>
          <a:noFill/>
          <a:ln w="28575" cap="flat">
            <a:solidFill>
              <a:srgbClr val="F4B183"/>
            </a:solidFill>
            <a:prstDash val="solid"/>
            <a:miter lim="800000"/>
            <a:tailEnd type="triangle" w="med" len="med"/>
          </a:ln>
          <a:effectLst/>
        </p:spPr>
        <p:txBody>
          <a:bodyPr wrap="square" lIns="45719" tIns="45719" rIns="45719" bIns="45719" numCol="1" anchor="t">
            <a:noAutofit/>
          </a:bodyPr>
          <a:lstStyle/>
          <a:p>
            <a:endParaRPr/>
          </a:p>
        </p:txBody>
      </p:sp>
      <p:sp>
        <p:nvSpPr>
          <p:cNvPr id="985" name="Straight Arrow Connector 48"/>
          <p:cNvSpPr/>
          <p:nvPr/>
        </p:nvSpPr>
        <p:spPr>
          <a:xfrm>
            <a:off x="4371935" y="3595731"/>
            <a:ext cx="1664010" cy="695096"/>
          </a:xfrm>
          <a:prstGeom prst="line">
            <a:avLst/>
          </a:prstGeom>
          <a:noFill/>
          <a:ln w="28575" cap="flat">
            <a:solidFill>
              <a:srgbClr val="F4B183"/>
            </a:solidFill>
            <a:prstDash val="solid"/>
            <a:miter lim="800000"/>
            <a:tailEnd type="triangle" w="med" len="med"/>
          </a:ln>
          <a:effectLst/>
        </p:spPr>
        <p:txBody>
          <a:bodyPr wrap="square" lIns="45719" tIns="45719" rIns="45719" bIns="45719" numCol="1" anchor="t">
            <a:noAutofit/>
          </a:bodyPr>
          <a:lstStyle/>
          <a:p>
            <a:endParaRPr/>
          </a:p>
        </p:txBody>
      </p:sp>
      <p:sp>
        <p:nvSpPr>
          <p:cNvPr id="986" name="Straight Arrow Connector 49"/>
          <p:cNvSpPr/>
          <p:nvPr/>
        </p:nvSpPr>
        <p:spPr>
          <a:xfrm flipV="1">
            <a:off x="4346883" y="1786387"/>
            <a:ext cx="1365492" cy="1218780"/>
          </a:xfrm>
          <a:prstGeom prst="line">
            <a:avLst/>
          </a:prstGeom>
          <a:noFill/>
          <a:ln w="28575" cap="flat">
            <a:solidFill>
              <a:srgbClr val="F4B183"/>
            </a:solidFill>
            <a:prstDash val="solid"/>
            <a:miter lim="800000"/>
            <a:tailEnd type="triangle" w="med" len="med"/>
          </a:ln>
          <a:effectLst/>
        </p:spPr>
        <p:txBody>
          <a:bodyPr wrap="square" lIns="45719" tIns="45719" rIns="45719" bIns="45719" numCol="1" anchor="t">
            <a:noAutofit/>
          </a:bodyPr>
          <a:lstStyle/>
          <a:p>
            <a:endParaRPr/>
          </a:p>
        </p:txBody>
      </p:sp>
      <p:sp>
        <p:nvSpPr>
          <p:cNvPr id="987" name="Straight Arrow Connector 50"/>
          <p:cNvSpPr/>
          <p:nvPr/>
        </p:nvSpPr>
        <p:spPr>
          <a:xfrm flipV="1">
            <a:off x="4371935" y="1863946"/>
            <a:ext cx="1443142" cy="1731786"/>
          </a:xfrm>
          <a:prstGeom prst="line">
            <a:avLst/>
          </a:prstGeom>
          <a:noFill/>
          <a:ln w="28575" cap="flat">
            <a:solidFill>
              <a:srgbClr val="F4B183"/>
            </a:solidFill>
            <a:prstDash val="solid"/>
            <a:miter lim="800000"/>
            <a:tailEnd type="triangle" w="med" len="med"/>
          </a:ln>
          <a:effectLst/>
        </p:spPr>
        <p:txBody>
          <a:bodyPr wrap="square" lIns="45719" tIns="45719" rIns="45719" bIns="45719" numCol="1" anchor="t">
            <a:noAutofit/>
          </a:bodyPr>
          <a:lstStyle/>
          <a:p>
            <a:endParaRPr/>
          </a:p>
        </p:txBody>
      </p:sp>
      <p:sp>
        <p:nvSpPr>
          <p:cNvPr id="988" name="Straight Arrow Connector 51"/>
          <p:cNvSpPr/>
          <p:nvPr/>
        </p:nvSpPr>
        <p:spPr>
          <a:xfrm flipV="1">
            <a:off x="4338532" y="3271369"/>
            <a:ext cx="1796634" cy="1022366"/>
          </a:xfrm>
          <a:prstGeom prst="line">
            <a:avLst/>
          </a:prstGeom>
          <a:noFill/>
          <a:ln w="28575" cap="flat">
            <a:solidFill>
              <a:srgbClr val="FFD966"/>
            </a:solidFill>
            <a:prstDash val="solid"/>
            <a:miter lim="800000"/>
            <a:tailEnd type="triangle" w="med" len="med"/>
          </a:ln>
          <a:effectLst/>
        </p:spPr>
        <p:txBody>
          <a:bodyPr wrap="square" lIns="45719" tIns="45719" rIns="45719" bIns="45719" numCol="1" anchor="t">
            <a:noAutofit/>
          </a:bodyPr>
          <a:lstStyle/>
          <a:p>
            <a:endParaRPr/>
          </a:p>
        </p:txBody>
      </p:sp>
      <p:sp>
        <p:nvSpPr>
          <p:cNvPr id="989" name="Straight Arrow Connector 52"/>
          <p:cNvSpPr/>
          <p:nvPr/>
        </p:nvSpPr>
        <p:spPr>
          <a:xfrm>
            <a:off x="4338532" y="4293734"/>
            <a:ext cx="1273356" cy="1391556"/>
          </a:xfrm>
          <a:prstGeom prst="line">
            <a:avLst/>
          </a:prstGeom>
          <a:noFill/>
          <a:ln w="28575" cap="flat">
            <a:solidFill>
              <a:srgbClr val="FFD966"/>
            </a:solidFill>
            <a:prstDash val="solid"/>
            <a:miter lim="800000"/>
            <a:tailEnd type="triangle" w="med" len="med"/>
          </a:ln>
          <a:effectLst/>
        </p:spPr>
        <p:txBody>
          <a:bodyPr wrap="square" lIns="45719" tIns="45719" rIns="45719" bIns="45719" numCol="1" anchor="t">
            <a:noAutofit/>
          </a:bodyPr>
          <a:lstStyle/>
          <a:p>
            <a:endParaRPr/>
          </a:p>
        </p:txBody>
      </p:sp>
      <p:sp>
        <p:nvSpPr>
          <p:cNvPr id="990" name="Straight Arrow Connector 53"/>
          <p:cNvSpPr/>
          <p:nvPr/>
        </p:nvSpPr>
        <p:spPr>
          <a:xfrm>
            <a:off x="4338532" y="4293734"/>
            <a:ext cx="1697413" cy="175880"/>
          </a:xfrm>
          <a:prstGeom prst="line">
            <a:avLst/>
          </a:prstGeom>
          <a:noFill/>
          <a:ln w="28575" cap="flat">
            <a:solidFill>
              <a:srgbClr val="FFD966"/>
            </a:solidFill>
            <a:prstDash val="solid"/>
            <a:miter lim="800000"/>
            <a:tailEnd type="triangle" w="med" len="med"/>
          </a:ln>
          <a:effectLst/>
        </p:spPr>
        <p:txBody>
          <a:bodyPr wrap="square" lIns="45719" tIns="45719" rIns="45719" bIns="45719" numCol="1" anchor="t">
            <a:noAutofit/>
          </a:bodyPr>
          <a:lstStyle/>
          <a:p>
            <a:endParaRPr/>
          </a:p>
        </p:txBody>
      </p:sp>
      <p:sp>
        <p:nvSpPr>
          <p:cNvPr id="991" name="Straight Arrow Connector 54"/>
          <p:cNvSpPr/>
          <p:nvPr/>
        </p:nvSpPr>
        <p:spPr>
          <a:xfrm flipV="1">
            <a:off x="4338531" y="3378963"/>
            <a:ext cx="1900210" cy="1362768"/>
          </a:xfrm>
          <a:prstGeom prst="line">
            <a:avLst/>
          </a:prstGeom>
          <a:noFill/>
          <a:ln w="28575" cap="flat">
            <a:solidFill>
              <a:srgbClr val="FFD966"/>
            </a:solidFill>
            <a:prstDash val="solid"/>
            <a:miter lim="800000"/>
            <a:tailEnd type="triangle" w="med" len="med"/>
          </a:ln>
          <a:effectLst/>
        </p:spPr>
        <p:txBody>
          <a:bodyPr wrap="square" lIns="45719" tIns="45719" rIns="45719" bIns="45719" numCol="1" anchor="t">
            <a:noAutofit/>
          </a:bodyPr>
          <a:lstStyle/>
          <a:p>
            <a:endParaRPr/>
          </a:p>
        </p:txBody>
      </p:sp>
      <p:sp>
        <p:nvSpPr>
          <p:cNvPr id="992" name="Straight Arrow Connector 55"/>
          <p:cNvSpPr/>
          <p:nvPr/>
        </p:nvSpPr>
        <p:spPr>
          <a:xfrm flipV="1">
            <a:off x="4338532" y="4635812"/>
            <a:ext cx="1721554" cy="105919"/>
          </a:xfrm>
          <a:prstGeom prst="line">
            <a:avLst/>
          </a:prstGeom>
          <a:noFill/>
          <a:ln w="28575" cap="flat">
            <a:solidFill>
              <a:srgbClr val="FFD966"/>
            </a:solidFill>
            <a:prstDash val="solid"/>
            <a:miter lim="800000"/>
            <a:tailEnd type="triangle" w="med" len="med"/>
          </a:ln>
          <a:effectLst/>
        </p:spPr>
        <p:txBody>
          <a:bodyPr wrap="square" lIns="45719" tIns="45719" rIns="45719" bIns="45719" numCol="1" anchor="t">
            <a:noAutofit/>
          </a:bodyPr>
          <a:lstStyle/>
          <a:p>
            <a:endParaRPr/>
          </a:p>
        </p:txBody>
      </p:sp>
      <p:sp>
        <p:nvSpPr>
          <p:cNvPr id="993" name="Straight Arrow Connector 56"/>
          <p:cNvSpPr/>
          <p:nvPr/>
        </p:nvSpPr>
        <p:spPr>
          <a:xfrm>
            <a:off x="4338532" y="4741730"/>
            <a:ext cx="1218835" cy="1135277"/>
          </a:xfrm>
          <a:prstGeom prst="line">
            <a:avLst/>
          </a:prstGeom>
          <a:noFill/>
          <a:ln w="28575" cap="flat">
            <a:solidFill>
              <a:srgbClr val="FFD966"/>
            </a:solidFill>
            <a:prstDash val="solid"/>
            <a:miter lim="800000"/>
            <a:tailEnd type="triangle" w="med" len="med"/>
          </a:ln>
          <a:effectLst/>
        </p:spPr>
        <p:txBody>
          <a:bodyPr wrap="square" lIns="45719" tIns="45719" rIns="45719" bIns="45719" numCol="1" anchor="t">
            <a:noAutofit/>
          </a:bodyPr>
          <a:lstStyle/>
          <a:p>
            <a:endParaRPr/>
          </a:p>
        </p:txBody>
      </p:sp>
      <p:sp>
        <p:nvSpPr>
          <p:cNvPr id="994" name="Straight Arrow Connector 57"/>
          <p:cNvSpPr/>
          <p:nvPr/>
        </p:nvSpPr>
        <p:spPr>
          <a:xfrm flipV="1">
            <a:off x="4338532" y="3485380"/>
            <a:ext cx="1986956" cy="1711028"/>
          </a:xfrm>
          <a:prstGeom prst="line">
            <a:avLst/>
          </a:prstGeom>
          <a:noFill/>
          <a:ln w="28575" cap="flat">
            <a:solidFill>
              <a:srgbClr val="FFD966"/>
            </a:solidFill>
            <a:prstDash val="solid"/>
            <a:miter lim="800000"/>
            <a:tailEnd type="triangle" w="med" len="med"/>
          </a:ln>
          <a:effectLst/>
        </p:spPr>
        <p:txBody>
          <a:bodyPr wrap="square" lIns="45719" tIns="45719" rIns="45719" bIns="45719" numCol="1" anchor="t">
            <a:noAutofit/>
          </a:bodyPr>
          <a:lstStyle/>
          <a:p>
            <a:endParaRPr/>
          </a:p>
        </p:txBody>
      </p:sp>
      <p:sp>
        <p:nvSpPr>
          <p:cNvPr id="995" name="Straight Arrow Connector 58"/>
          <p:cNvSpPr/>
          <p:nvPr/>
        </p:nvSpPr>
        <p:spPr>
          <a:xfrm flipV="1">
            <a:off x="4338532" y="4785098"/>
            <a:ext cx="1780337" cy="411309"/>
          </a:xfrm>
          <a:prstGeom prst="line">
            <a:avLst/>
          </a:prstGeom>
          <a:noFill/>
          <a:ln w="28575" cap="flat">
            <a:solidFill>
              <a:srgbClr val="FFD966"/>
            </a:solidFill>
            <a:prstDash val="solid"/>
            <a:miter lim="800000"/>
            <a:tailEnd type="triangle" w="med" len="med"/>
          </a:ln>
          <a:effectLst/>
        </p:spPr>
        <p:txBody>
          <a:bodyPr wrap="square" lIns="45719" tIns="45719" rIns="45719" bIns="45719" numCol="1" anchor="t">
            <a:noAutofit/>
          </a:bodyPr>
          <a:lstStyle/>
          <a:p>
            <a:endParaRPr/>
          </a:p>
        </p:txBody>
      </p:sp>
      <p:sp>
        <p:nvSpPr>
          <p:cNvPr id="996" name="Straight Arrow Connector 59"/>
          <p:cNvSpPr/>
          <p:nvPr/>
        </p:nvSpPr>
        <p:spPr>
          <a:xfrm>
            <a:off x="4338533" y="5196406"/>
            <a:ext cx="1177638" cy="832431"/>
          </a:xfrm>
          <a:prstGeom prst="line">
            <a:avLst/>
          </a:prstGeom>
          <a:noFill/>
          <a:ln w="28575" cap="flat">
            <a:solidFill>
              <a:srgbClr val="FFD966"/>
            </a:solidFill>
            <a:prstDash val="solid"/>
            <a:miter lim="800000"/>
            <a:tailEnd type="triangle" w="med" len="med"/>
          </a:ln>
          <a:effectLst/>
        </p:spPr>
        <p:txBody>
          <a:bodyPr wrap="square" lIns="45719" tIns="45719" rIns="45719" bIns="45719" numCol="1" anchor="t">
            <a:noAutofit/>
          </a:bodyPr>
          <a:lstStyle/>
          <a:p>
            <a:endParaRPr/>
          </a:p>
        </p:txBody>
      </p:sp>
      <p:sp>
        <p:nvSpPr>
          <p:cNvPr id="997" name="Straight Arrow Connector 60"/>
          <p:cNvSpPr/>
          <p:nvPr/>
        </p:nvSpPr>
        <p:spPr>
          <a:xfrm flipV="1">
            <a:off x="4338531" y="1945906"/>
            <a:ext cx="1568793" cy="3705176"/>
          </a:xfrm>
          <a:prstGeom prst="line">
            <a:avLst/>
          </a:prstGeom>
          <a:noFill/>
          <a:ln w="28575" cap="flat">
            <a:solidFill>
              <a:srgbClr val="FFD966"/>
            </a:solidFill>
            <a:prstDash val="solid"/>
            <a:miter lim="800000"/>
            <a:tailEnd type="triangle" w="med" len="med"/>
          </a:ln>
          <a:effectLst/>
        </p:spPr>
        <p:txBody>
          <a:bodyPr wrap="square" lIns="45719" tIns="45719" rIns="45719" bIns="45719" numCol="1" anchor="t">
            <a:noAutofit/>
          </a:bodyPr>
          <a:lstStyle/>
          <a:p>
            <a:endParaRPr/>
          </a:p>
        </p:txBody>
      </p:sp>
      <p:sp>
        <p:nvSpPr>
          <p:cNvPr id="998" name="Straight Arrow Connector 61"/>
          <p:cNvSpPr/>
          <p:nvPr/>
        </p:nvSpPr>
        <p:spPr>
          <a:xfrm flipV="1">
            <a:off x="4346881" y="1998693"/>
            <a:ext cx="1669841" cy="4084343"/>
          </a:xfrm>
          <a:prstGeom prst="line">
            <a:avLst/>
          </a:prstGeom>
          <a:noFill/>
          <a:ln w="28575" cap="flat">
            <a:solidFill>
              <a:srgbClr val="FFD966"/>
            </a:solidFill>
            <a:prstDash val="solid"/>
            <a:miter lim="800000"/>
            <a:tailEnd type="triangle" w="med" len="med"/>
          </a:ln>
          <a:effectLst/>
        </p:spPr>
        <p:txBody>
          <a:bodyPr wrap="square" lIns="45719" tIns="45719" rIns="45719" bIns="45719" numCol="1" anchor="t">
            <a:noAutofit/>
          </a:bodyPr>
          <a:lstStyle/>
          <a:p>
            <a:endParaRPr/>
          </a:p>
        </p:txBody>
      </p:sp>
      <p:sp>
        <p:nvSpPr>
          <p:cNvPr id="999" name="Straight Arrow Connector 62"/>
          <p:cNvSpPr/>
          <p:nvPr/>
        </p:nvSpPr>
        <p:spPr>
          <a:xfrm flipV="1">
            <a:off x="4355233" y="2042060"/>
            <a:ext cx="1780337" cy="4525617"/>
          </a:xfrm>
          <a:prstGeom prst="line">
            <a:avLst/>
          </a:prstGeom>
          <a:noFill/>
          <a:ln w="28575" cap="flat">
            <a:solidFill>
              <a:srgbClr val="FFD966"/>
            </a:solidFill>
            <a:prstDash val="solid"/>
            <a:miter lim="800000"/>
            <a:tailEnd type="triangle" w="med" len="med"/>
          </a:ln>
          <a:effectLst/>
        </p:spPr>
        <p:txBody>
          <a:bodyPr wrap="square" lIns="45719" tIns="45719" rIns="45719" bIns="45719" numCol="1" anchor="t">
            <a:noAutofit/>
          </a:bodyPr>
          <a:lstStyle/>
          <a:p>
            <a:endParaRPr/>
          </a:p>
        </p:txBody>
      </p:sp>
      <p:sp>
        <p:nvSpPr>
          <p:cNvPr id="1003" name="Straight Arrow Connector 66"/>
          <p:cNvSpPr/>
          <p:nvPr/>
        </p:nvSpPr>
        <p:spPr>
          <a:xfrm>
            <a:off x="4371934" y="3571874"/>
            <a:ext cx="1362917" cy="1997584"/>
          </a:xfrm>
          <a:prstGeom prst="line">
            <a:avLst/>
          </a:prstGeom>
          <a:noFill/>
          <a:ln w="28575" cap="flat">
            <a:solidFill>
              <a:srgbClr val="F4B183"/>
            </a:solidFill>
            <a:prstDash val="solid"/>
            <a:miter lim="800000"/>
            <a:tailEnd type="triangle" w="med" len="med"/>
          </a:ln>
          <a:effectLst/>
        </p:spPr>
        <p:txBody>
          <a:bodyPr wrap="square" lIns="45719" tIns="45719" rIns="45719" bIns="45719" numCol="1" anchor="t">
            <a:noAutofit/>
          </a:bodyPr>
          <a:lstStyle/>
          <a:p>
            <a:endParaRPr/>
          </a:p>
        </p:txBody>
      </p:sp>
      <p:sp>
        <p:nvSpPr>
          <p:cNvPr id="1004" name="Straight Arrow Connector 67"/>
          <p:cNvSpPr/>
          <p:nvPr/>
        </p:nvSpPr>
        <p:spPr>
          <a:xfrm>
            <a:off x="4346883" y="3005167"/>
            <a:ext cx="1501322" cy="2383356"/>
          </a:xfrm>
          <a:prstGeom prst="line">
            <a:avLst/>
          </a:prstGeom>
          <a:noFill/>
          <a:ln w="28575" cap="flat">
            <a:solidFill>
              <a:srgbClr val="F4B183"/>
            </a:solidFill>
            <a:prstDash val="solid"/>
            <a:miter lim="800000"/>
            <a:tailEnd type="triangle" w="med" len="med"/>
          </a:ln>
          <a:effectLst/>
        </p:spPr>
        <p:txBody>
          <a:bodyPr wrap="square" lIns="45719" tIns="45719" rIns="45719" bIns="45719" numCol="1" anchor="t">
            <a:noAutofit/>
          </a:bodyPr>
          <a:lstStyle/>
          <a:p>
            <a:endParaRPr/>
          </a:p>
        </p:txBody>
      </p:sp>
      <p:sp>
        <p:nvSpPr>
          <p:cNvPr id="114" name="TextBox 4">
            <a:extLst>
              <a:ext uri="{FF2B5EF4-FFF2-40B4-BE49-F238E27FC236}">
                <a16:creationId xmlns:a16="http://schemas.microsoft.com/office/drawing/2014/main" id="{F270B5F2-0129-4D0A-A570-422F606D2388}"/>
              </a:ext>
            </a:extLst>
          </p:cNvPr>
          <p:cNvSpPr txBox="1"/>
          <p:nvPr/>
        </p:nvSpPr>
        <p:spPr>
          <a:xfrm>
            <a:off x="0" y="152400"/>
            <a:ext cx="12192000" cy="338554"/>
          </a:xfrm>
          <a:prstGeom prst="rect">
            <a:avLst/>
          </a:prstGeom>
          <a:solidFill>
            <a:schemeClr val="tx1">
              <a:lumMod val="75000"/>
              <a:lumOff val="25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defRPr b="1">
                <a:solidFill>
                  <a:srgbClr val="FFFFFF"/>
                </a:solidFill>
                <a:latin typeface="Montserrat"/>
                <a:ea typeface="Montserrat"/>
                <a:cs typeface="Montserrat"/>
                <a:sym typeface="Montserrat"/>
              </a:defRPr>
            </a:lvl1pPr>
          </a:lstStyle>
          <a:p>
            <a:r>
              <a:rPr sz="1600" b="0" dirty="0" err="1">
                <a:solidFill>
                  <a:schemeClr val="bg1"/>
                </a:solidFill>
                <a:latin typeface="Impact" panose="020B0806030902050204" pitchFamily="34" charset="0"/>
              </a:rPr>
              <a:t>Analisis</a:t>
            </a:r>
            <a:r>
              <a:rPr sz="1600" b="0" dirty="0">
                <a:solidFill>
                  <a:schemeClr val="bg1"/>
                </a:solidFill>
                <a:latin typeface="Impact" panose="020B0806030902050204" pitchFamily="34" charset="0"/>
              </a:rPr>
              <a:t> </a:t>
            </a:r>
            <a:r>
              <a:rPr sz="1600" b="0" dirty="0" err="1">
                <a:solidFill>
                  <a:schemeClr val="bg1"/>
                </a:solidFill>
                <a:latin typeface="Impact" panose="020B0806030902050204" pitchFamily="34" charset="0"/>
              </a:rPr>
              <a:t>Keterkaitan</a:t>
            </a:r>
            <a:r>
              <a:rPr sz="1600" b="0" dirty="0">
                <a:solidFill>
                  <a:schemeClr val="bg1"/>
                </a:solidFill>
                <a:latin typeface="Impact" panose="020B0806030902050204" pitchFamily="34" charset="0"/>
              </a:rPr>
              <a:t> </a:t>
            </a:r>
            <a:r>
              <a:rPr sz="1600" b="0" dirty="0" err="1">
                <a:solidFill>
                  <a:schemeClr val="bg1"/>
                </a:solidFill>
                <a:latin typeface="Impact" panose="020B0806030902050204" pitchFamily="34" charset="0"/>
              </a:rPr>
              <a:t>Kualitas</a:t>
            </a:r>
            <a:r>
              <a:rPr sz="1600" b="0" dirty="0">
                <a:solidFill>
                  <a:schemeClr val="bg1"/>
                </a:solidFill>
                <a:latin typeface="Impact" panose="020B0806030902050204" pitchFamily="34" charset="0"/>
              </a:rPr>
              <a:t> </a:t>
            </a:r>
            <a:r>
              <a:rPr sz="1600" b="0" dirty="0" err="1">
                <a:solidFill>
                  <a:schemeClr val="bg1"/>
                </a:solidFill>
                <a:latin typeface="Impact" panose="020B0806030902050204" pitchFamily="34" charset="0"/>
              </a:rPr>
              <a:t>Pengawasan</a:t>
            </a:r>
            <a:r>
              <a:rPr sz="1600" b="0" dirty="0">
                <a:solidFill>
                  <a:schemeClr val="bg1"/>
                </a:solidFill>
                <a:latin typeface="Impact" panose="020B0806030902050204" pitchFamily="34" charset="0"/>
              </a:rPr>
              <a:t> APIP </a:t>
            </a:r>
            <a:r>
              <a:rPr sz="1600" b="0" dirty="0" err="1">
                <a:solidFill>
                  <a:schemeClr val="bg1"/>
                </a:solidFill>
                <a:latin typeface="Impact" panose="020B0806030902050204" pitchFamily="34" charset="0"/>
              </a:rPr>
              <a:t>Terhadap</a:t>
            </a:r>
            <a:r>
              <a:rPr sz="1600" b="0" dirty="0">
                <a:solidFill>
                  <a:schemeClr val="bg1"/>
                </a:solidFill>
                <a:latin typeface="Impact" panose="020B0806030902050204" pitchFamily="34" charset="0"/>
              </a:rPr>
              <a:t> </a:t>
            </a:r>
            <a:r>
              <a:rPr sz="1600" b="0" dirty="0" err="1">
                <a:solidFill>
                  <a:schemeClr val="bg1"/>
                </a:solidFill>
                <a:latin typeface="Impact" panose="020B0806030902050204" pitchFamily="34" charset="0"/>
              </a:rPr>
              <a:t>Pencapaian</a:t>
            </a:r>
            <a:r>
              <a:rPr sz="1600" b="0" dirty="0">
                <a:solidFill>
                  <a:schemeClr val="bg1"/>
                </a:solidFill>
                <a:latin typeface="Impact" panose="020B0806030902050204" pitchFamily="34" charset="0"/>
              </a:rPr>
              <a:t> 4 </a:t>
            </a:r>
            <a:r>
              <a:rPr sz="1600" b="0" dirty="0" err="1">
                <a:solidFill>
                  <a:schemeClr val="bg1"/>
                </a:solidFill>
                <a:latin typeface="Impact" panose="020B0806030902050204" pitchFamily="34" charset="0"/>
              </a:rPr>
              <a:t>Tujuan</a:t>
            </a:r>
            <a:r>
              <a:rPr sz="1600" b="0" dirty="0">
                <a:solidFill>
                  <a:schemeClr val="bg1"/>
                </a:solidFill>
                <a:latin typeface="Impact" panose="020B0806030902050204" pitchFamily="34" charset="0"/>
              </a:rPr>
              <a:t> SPIP</a:t>
            </a:r>
          </a:p>
        </p:txBody>
      </p:sp>
      <p:grpSp>
        <p:nvGrpSpPr>
          <p:cNvPr id="115" name="Rectangle 19">
            <a:extLst>
              <a:ext uri="{FF2B5EF4-FFF2-40B4-BE49-F238E27FC236}">
                <a16:creationId xmlns:a16="http://schemas.microsoft.com/office/drawing/2014/main" id="{34F84BFC-66E2-4EE1-AC9C-D42CCFDF6125}"/>
              </a:ext>
            </a:extLst>
          </p:cNvPr>
          <p:cNvGrpSpPr/>
          <p:nvPr/>
        </p:nvGrpSpPr>
        <p:grpSpPr>
          <a:xfrm>
            <a:off x="2267371" y="707536"/>
            <a:ext cx="2087863" cy="447041"/>
            <a:chOff x="0" y="-1113"/>
            <a:chExt cx="2087860" cy="447040"/>
          </a:xfrm>
        </p:grpSpPr>
        <p:sp>
          <p:nvSpPr>
            <p:cNvPr id="116" name="Rectangle">
              <a:extLst>
                <a:ext uri="{FF2B5EF4-FFF2-40B4-BE49-F238E27FC236}">
                  <a16:creationId xmlns:a16="http://schemas.microsoft.com/office/drawing/2014/main" id="{18B77EB8-FC46-48C1-9717-0C45583E11D0}"/>
                </a:ext>
              </a:extLst>
            </p:cNvPr>
            <p:cNvSpPr/>
            <p:nvPr/>
          </p:nvSpPr>
          <p:spPr>
            <a:xfrm>
              <a:off x="0" y="40961"/>
              <a:ext cx="2087860" cy="365118"/>
            </a:xfrm>
            <a:prstGeom prst="rect">
              <a:avLst/>
            </a:prstGeom>
            <a:solidFill>
              <a:srgbClr val="DBDBDB"/>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7" name="Integrasi Hasil Assurance GRC">
              <a:extLst>
                <a:ext uri="{FF2B5EF4-FFF2-40B4-BE49-F238E27FC236}">
                  <a16:creationId xmlns:a16="http://schemas.microsoft.com/office/drawing/2014/main" id="{ECDE534A-9EC4-4A79-B7F1-A0A2C9BE4C8D}"/>
                </a:ext>
              </a:extLst>
            </p:cNvPr>
            <p:cNvSpPr txBox="1"/>
            <p:nvPr/>
          </p:nvSpPr>
          <p:spPr>
            <a:xfrm>
              <a:off x="45718" y="-1113"/>
              <a:ext cx="1996421" cy="447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latin typeface="Montserrat"/>
                  <a:ea typeface="Montserrat"/>
                  <a:cs typeface="Montserrat"/>
                  <a:sym typeface="Montserrat"/>
                </a:defRPr>
              </a:lvl1pPr>
            </a:lstStyle>
            <a:p>
              <a:r>
                <a:rPr dirty="0"/>
                <a:t>Integrasi Hasil Assurance GRC</a:t>
              </a:r>
            </a:p>
          </p:txBody>
        </p:sp>
      </p:grpSp>
      <p:grpSp>
        <p:nvGrpSpPr>
          <p:cNvPr id="118" name="Rectangle 20">
            <a:extLst>
              <a:ext uri="{FF2B5EF4-FFF2-40B4-BE49-F238E27FC236}">
                <a16:creationId xmlns:a16="http://schemas.microsoft.com/office/drawing/2014/main" id="{85C64317-0C04-4E54-9CB4-35E783F54D4A}"/>
              </a:ext>
            </a:extLst>
          </p:cNvPr>
          <p:cNvGrpSpPr/>
          <p:nvPr/>
        </p:nvGrpSpPr>
        <p:grpSpPr>
          <a:xfrm>
            <a:off x="2267370" y="1154945"/>
            <a:ext cx="2087862" cy="447041"/>
            <a:chOff x="0" y="0"/>
            <a:chExt cx="2087859" cy="447040"/>
          </a:xfrm>
        </p:grpSpPr>
        <p:sp>
          <p:nvSpPr>
            <p:cNvPr id="119" name="Rectangle">
              <a:extLst>
                <a:ext uri="{FF2B5EF4-FFF2-40B4-BE49-F238E27FC236}">
                  <a16:creationId xmlns:a16="http://schemas.microsoft.com/office/drawing/2014/main" id="{DB238AE7-42CD-4B51-9C3F-0D1303DEEA89}"/>
                </a:ext>
              </a:extLst>
            </p:cNvPr>
            <p:cNvSpPr/>
            <p:nvPr/>
          </p:nvSpPr>
          <p:spPr>
            <a:xfrm>
              <a:off x="0" y="40961"/>
              <a:ext cx="2087860" cy="365118"/>
            </a:xfrm>
            <a:prstGeom prst="rect">
              <a:avLst/>
            </a:prstGeom>
            <a:solidFill>
              <a:srgbClr val="DBDBDB"/>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0" name="Temuan Pengawasan atas GRC">
              <a:extLst>
                <a:ext uri="{FF2B5EF4-FFF2-40B4-BE49-F238E27FC236}">
                  <a16:creationId xmlns:a16="http://schemas.microsoft.com/office/drawing/2014/main" id="{4F2A5013-21E8-4EFB-AE21-33C981B4AFEC}"/>
                </a:ext>
              </a:extLst>
            </p:cNvPr>
            <p:cNvSpPr txBox="1"/>
            <p:nvPr/>
          </p:nvSpPr>
          <p:spPr>
            <a:xfrm>
              <a:off x="45719" y="0"/>
              <a:ext cx="1996421" cy="447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latin typeface="Montserrat"/>
                  <a:ea typeface="Montserrat"/>
                  <a:cs typeface="Montserrat"/>
                  <a:sym typeface="Montserrat"/>
                </a:defRPr>
              </a:lvl1pPr>
            </a:lstStyle>
            <a:p>
              <a:r>
                <a:t>Temuan Pengawasan atas GRC</a:t>
              </a:r>
            </a:p>
          </p:txBody>
        </p:sp>
      </p:grpSp>
      <p:grpSp>
        <p:nvGrpSpPr>
          <p:cNvPr id="121" name="Rectangle 21">
            <a:extLst>
              <a:ext uri="{FF2B5EF4-FFF2-40B4-BE49-F238E27FC236}">
                <a16:creationId xmlns:a16="http://schemas.microsoft.com/office/drawing/2014/main" id="{793F50A2-6113-4048-8569-72F80FB7ED82}"/>
              </a:ext>
            </a:extLst>
          </p:cNvPr>
          <p:cNvGrpSpPr/>
          <p:nvPr/>
        </p:nvGrpSpPr>
        <p:grpSpPr>
          <a:xfrm>
            <a:off x="2277257" y="1610508"/>
            <a:ext cx="2087863" cy="447041"/>
            <a:chOff x="0" y="0"/>
            <a:chExt cx="2087861" cy="447040"/>
          </a:xfrm>
        </p:grpSpPr>
        <p:sp>
          <p:nvSpPr>
            <p:cNvPr id="122" name="Rectangle">
              <a:extLst>
                <a:ext uri="{FF2B5EF4-FFF2-40B4-BE49-F238E27FC236}">
                  <a16:creationId xmlns:a16="http://schemas.microsoft.com/office/drawing/2014/main" id="{A6AFC904-FAC7-4D62-A351-8EC7E335ECEB}"/>
                </a:ext>
              </a:extLst>
            </p:cNvPr>
            <p:cNvSpPr/>
            <p:nvPr/>
          </p:nvSpPr>
          <p:spPr>
            <a:xfrm>
              <a:off x="0" y="40961"/>
              <a:ext cx="2087862" cy="365118"/>
            </a:xfrm>
            <a:prstGeom prst="rect">
              <a:avLst/>
            </a:prstGeom>
            <a:solidFill>
              <a:srgbClr val="DBDBDB"/>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3" name="TL Rekomendasi Hasil Pengawasan GRC">
              <a:extLst>
                <a:ext uri="{FF2B5EF4-FFF2-40B4-BE49-F238E27FC236}">
                  <a16:creationId xmlns:a16="http://schemas.microsoft.com/office/drawing/2014/main" id="{6DFE646F-969A-4B32-A06C-669B42D3182A}"/>
                </a:ext>
              </a:extLst>
            </p:cNvPr>
            <p:cNvSpPr txBox="1"/>
            <p:nvPr/>
          </p:nvSpPr>
          <p:spPr>
            <a:xfrm>
              <a:off x="45719" y="0"/>
              <a:ext cx="1996423" cy="447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latin typeface="Montserrat"/>
                  <a:ea typeface="Montserrat"/>
                  <a:cs typeface="Montserrat"/>
                  <a:sym typeface="Montserrat"/>
                </a:defRPr>
              </a:lvl1pPr>
            </a:lstStyle>
            <a:p>
              <a:r>
                <a:t>TL Rekomendasi Hasil Pengawasan GRC</a:t>
              </a:r>
            </a:p>
          </p:txBody>
        </p:sp>
      </p:grpSp>
      <p:grpSp>
        <p:nvGrpSpPr>
          <p:cNvPr id="124" name="Rectangle 19">
            <a:extLst>
              <a:ext uri="{FF2B5EF4-FFF2-40B4-BE49-F238E27FC236}">
                <a16:creationId xmlns:a16="http://schemas.microsoft.com/office/drawing/2014/main" id="{3F8E6B5E-7BF9-4E48-B1B4-FE09AA15FA1E}"/>
              </a:ext>
            </a:extLst>
          </p:cNvPr>
          <p:cNvGrpSpPr/>
          <p:nvPr/>
        </p:nvGrpSpPr>
        <p:grpSpPr>
          <a:xfrm>
            <a:off x="2268905" y="709488"/>
            <a:ext cx="2087863" cy="447041"/>
            <a:chOff x="0" y="-1113"/>
            <a:chExt cx="2087860" cy="447040"/>
          </a:xfrm>
        </p:grpSpPr>
        <p:sp>
          <p:nvSpPr>
            <p:cNvPr id="125" name="Rectangle">
              <a:extLst>
                <a:ext uri="{FF2B5EF4-FFF2-40B4-BE49-F238E27FC236}">
                  <a16:creationId xmlns:a16="http://schemas.microsoft.com/office/drawing/2014/main" id="{E01A2393-869C-43A1-B241-043369ECF540}"/>
                </a:ext>
              </a:extLst>
            </p:cNvPr>
            <p:cNvSpPr/>
            <p:nvPr/>
          </p:nvSpPr>
          <p:spPr>
            <a:xfrm>
              <a:off x="0" y="40961"/>
              <a:ext cx="2087860" cy="365118"/>
            </a:xfrm>
            <a:prstGeom prst="rect">
              <a:avLst/>
            </a:prstGeom>
            <a:solidFill>
              <a:srgbClr val="DBDBDB"/>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6" name="Integrasi Hasil Assurance GRC">
              <a:extLst>
                <a:ext uri="{FF2B5EF4-FFF2-40B4-BE49-F238E27FC236}">
                  <a16:creationId xmlns:a16="http://schemas.microsoft.com/office/drawing/2014/main" id="{BB599BA9-17A1-4247-BDF8-876D02DED183}"/>
                </a:ext>
              </a:extLst>
            </p:cNvPr>
            <p:cNvSpPr txBox="1"/>
            <p:nvPr/>
          </p:nvSpPr>
          <p:spPr>
            <a:xfrm>
              <a:off x="45718" y="-1113"/>
              <a:ext cx="1996421" cy="447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latin typeface="Montserrat"/>
                  <a:ea typeface="Montserrat"/>
                  <a:cs typeface="Montserrat"/>
                  <a:sym typeface="Montserrat"/>
                </a:defRPr>
              </a:lvl1pPr>
            </a:lstStyle>
            <a:p>
              <a:r>
                <a:rPr dirty="0"/>
                <a:t>Integrasi Hasil Assurance GRC</a:t>
              </a:r>
            </a:p>
          </p:txBody>
        </p:sp>
      </p:grpSp>
      <p:grpSp>
        <p:nvGrpSpPr>
          <p:cNvPr id="127" name="Rectangle 20">
            <a:extLst>
              <a:ext uri="{FF2B5EF4-FFF2-40B4-BE49-F238E27FC236}">
                <a16:creationId xmlns:a16="http://schemas.microsoft.com/office/drawing/2014/main" id="{F2BF3702-D20D-4C1C-A3CD-0B359D1E3C04}"/>
              </a:ext>
            </a:extLst>
          </p:cNvPr>
          <p:cNvGrpSpPr/>
          <p:nvPr/>
        </p:nvGrpSpPr>
        <p:grpSpPr>
          <a:xfrm>
            <a:off x="2268904" y="1156897"/>
            <a:ext cx="2087862" cy="447041"/>
            <a:chOff x="0" y="0"/>
            <a:chExt cx="2087859" cy="447040"/>
          </a:xfrm>
        </p:grpSpPr>
        <p:sp>
          <p:nvSpPr>
            <p:cNvPr id="128" name="Rectangle">
              <a:extLst>
                <a:ext uri="{FF2B5EF4-FFF2-40B4-BE49-F238E27FC236}">
                  <a16:creationId xmlns:a16="http://schemas.microsoft.com/office/drawing/2014/main" id="{248B2BF5-9BC7-44F2-A50F-6709F580FDB4}"/>
                </a:ext>
              </a:extLst>
            </p:cNvPr>
            <p:cNvSpPr/>
            <p:nvPr/>
          </p:nvSpPr>
          <p:spPr>
            <a:xfrm>
              <a:off x="0" y="40961"/>
              <a:ext cx="2087860" cy="365118"/>
            </a:xfrm>
            <a:prstGeom prst="rect">
              <a:avLst/>
            </a:prstGeom>
            <a:solidFill>
              <a:srgbClr val="DBDBDB"/>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9" name="Temuan Pengawasan atas GRC">
              <a:extLst>
                <a:ext uri="{FF2B5EF4-FFF2-40B4-BE49-F238E27FC236}">
                  <a16:creationId xmlns:a16="http://schemas.microsoft.com/office/drawing/2014/main" id="{F4AB7F75-6236-4D93-8A3E-EAF528F48034}"/>
                </a:ext>
              </a:extLst>
            </p:cNvPr>
            <p:cNvSpPr txBox="1"/>
            <p:nvPr/>
          </p:nvSpPr>
          <p:spPr>
            <a:xfrm>
              <a:off x="45719" y="0"/>
              <a:ext cx="1996421" cy="447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latin typeface="Montserrat"/>
                  <a:ea typeface="Montserrat"/>
                  <a:cs typeface="Montserrat"/>
                  <a:sym typeface="Montserrat"/>
                </a:defRPr>
              </a:lvl1pPr>
            </a:lstStyle>
            <a:p>
              <a:r>
                <a:t>Temuan Pengawasan atas GRC</a:t>
              </a:r>
            </a:p>
          </p:txBody>
        </p:sp>
      </p:grpSp>
      <p:grpSp>
        <p:nvGrpSpPr>
          <p:cNvPr id="130" name="Rectangle 22">
            <a:extLst>
              <a:ext uri="{FF2B5EF4-FFF2-40B4-BE49-F238E27FC236}">
                <a16:creationId xmlns:a16="http://schemas.microsoft.com/office/drawing/2014/main" id="{F5E2910D-11C3-4F12-B0D5-657E7E19AFFB}"/>
              </a:ext>
            </a:extLst>
          </p:cNvPr>
          <p:cNvGrpSpPr/>
          <p:nvPr/>
        </p:nvGrpSpPr>
        <p:grpSpPr>
          <a:xfrm>
            <a:off x="2275866" y="2054449"/>
            <a:ext cx="2096213" cy="447041"/>
            <a:chOff x="0" y="0"/>
            <a:chExt cx="2096211" cy="447040"/>
          </a:xfrm>
        </p:grpSpPr>
        <p:sp>
          <p:nvSpPr>
            <p:cNvPr id="131" name="Rectangle">
              <a:extLst>
                <a:ext uri="{FF2B5EF4-FFF2-40B4-BE49-F238E27FC236}">
                  <a16:creationId xmlns:a16="http://schemas.microsoft.com/office/drawing/2014/main" id="{6F91E44D-586B-4D08-8AA3-A6385D6080DC}"/>
                </a:ext>
              </a:extLst>
            </p:cNvPr>
            <p:cNvSpPr/>
            <p:nvPr/>
          </p:nvSpPr>
          <p:spPr>
            <a:xfrm>
              <a:off x="0" y="40961"/>
              <a:ext cx="2096212" cy="365118"/>
            </a:xfrm>
            <a:prstGeom prst="rect">
              <a:avLst/>
            </a:prstGeom>
            <a:solidFill>
              <a:srgbClr val="DBDBDB"/>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2" name="Pemanfaatan Hasil Pengawasan GRC">
              <a:extLst>
                <a:ext uri="{FF2B5EF4-FFF2-40B4-BE49-F238E27FC236}">
                  <a16:creationId xmlns:a16="http://schemas.microsoft.com/office/drawing/2014/main" id="{8CDCB75A-5746-4482-AEB2-01B688463326}"/>
                </a:ext>
              </a:extLst>
            </p:cNvPr>
            <p:cNvSpPr txBox="1"/>
            <p:nvPr/>
          </p:nvSpPr>
          <p:spPr>
            <a:xfrm>
              <a:off x="45719" y="0"/>
              <a:ext cx="2004773" cy="447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latin typeface="Montserrat"/>
                  <a:ea typeface="Montserrat"/>
                  <a:cs typeface="Montserrat"/>
                  <a:sym typeface="Montserrat"/>
                </a:defRPr>
              </a:lvl1pPr>
            </a:lstStyle>
            <a:p>
              <a:r>
                <a:t>Pemanfaatan Hasil Pengawasan GRC</a:t>
              </a:r>
            </a:p>
          </p:txBody>
        </p:sp>
      </p:grpSp>
      <p:grpSp>
        <p:nvGrpSpPr>
          <p:cNvPr id="133" name="Rectangle 23">
            <a:extLst>
              <a:ext uri="{FF2B5EF4-FFF2-40B4-BE49-F238E27FC236}">
                <a16:creationId xmlns:a16="http://schemas.microsoft.com/office/drawing/2014/main" id="{923256AD-5F86-4DCD-9452-03E82911D2E2}"/>
              </a:ext>
            </a:extLst>
          </p:cNvPr>
          <p:cNvGrpSpPr/>
          <p:nvPr/>
        </p:nvGrpSpPr>
        <p:grpSpPr>
          <a:xfrm>
            <a:off x="2292570" y="2692343"/>
            <a:ext cx="2054458" cy="624841"/>
            <a:chOff x="0" y="0"/>
            <a:chExt cx="2054455" cy="624840"/>
          </a:xfrm>
        </p:grpSpPr>
        <p:sp>
          <p:nvSpPr>
            <p:cNvPr id="134" name="Rectangle">
              <a:extLst>
                <a:ext uri="{FF2B5EF4-FFF2-40B4-BE49-F238E27FC236}">
                  <a16:creationId xmlns:a16="http://schemas.microsoft.com/office/drawing/2014/main" id="{399B265C-9808-4A70-9446-6B981F8598C5}"/>
                </a:ext>
              </a:extLst>
            </p:cNvPr>
            <p:cNvSpPr/>
            <p:nvPr/>
          </p:nvSpPr>
          <p:spPr>
            <a:xfrm>
              <a:off x="0" y="34618"/>
              <a:ext cx="2054456" cy="555604"/>
            </a:xfrm>
            <a:prstGeom prst="rect">
              <a:avLst/>
            </a:prstGeom>
            <a:solidFill>
              <a:srgbClr val="FBE5D6"/>
            </a:solidFill>
            <a:ln w="12700" cap="flat">
              <a:noFill/>
              <a:miter lim="400000"/>
            </a:ln>
            <a:effectLst/>
          </p:spPr>
          <p:txBody>
            <a:bodyPr wrap="square" lIns="45719" tIns="45719" rIns="45719" bIns="45719" numCol="1" anchor="ctr">
              <a:noAutofit/>
            </a:bodyPr>
            <a:lstStyle/>
            <a:p>
              <a:pPr algn="ctr">
                <a:defRPr sz="1200">
                  <a:latin typeface="Montserrat"/>
                  <a:ea typeface="Montserrat"/>
                  <a:cs typeface="Montserrat"/>
                  <a:sym typeface="Montserrat"/>
                </a:defRPr>
              </a:pPr>
              <a:endParaRPr/>
            </a:p>
          </p:txBody>
        </p:sp>
        <p:sp>
          <p:nvSpPr>
            <p:cNvPr id="135" name="Rencana Aksi atas Saran/Rekomendasi dari Jasa Konsultansi">
              <a:extLst>
                <a:ext uri="{FF2B5EF4-FFF2-40B4-BE49-F238E27FC236}">
                  <a16:creationId xmlns:a16="http://schemas.microsoft.com/office/drawing/2014/main" id="{0781804B-6794-43D8-A7FE-D068FF709A9E}"/>
                </a:ext>
              </a:extLst>
            </p:cNvPr>
            <p:cNvSpPr txBox="1"/>
            <p:nvPr/>
          </p:nvSpPr>
          <p:spPr>
            <a:xfrm>
              <a:off x="45719" y="0"/>
              <a:ext cx="1963017" cy="6248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latin typeface="Montserrat"/>
                  <a:ea typeface="Montserrat"/>
                  <a:cs typeface="Montserrat"/>
                  <a:sym typeface="Montserrat"/>
                </a:defRPr>
              </a:lvl1pPr>
            </a:lstStyle>
            <a:p>
              <a:r>
                <a:t>Rencana Aksi atas Saran/Rekomendasi dari Jasa Konsultansi</a:t>
              </a:r>
            </a:p>
          </p:txBody>
        </p:sp>
      </p:grpSp>
      <p:grpSp>
        <p:nvGrpSpPr>
          <p:cNvPr id="136" name="Rectangle 21">
            <a:extLst>
              <a:ext uri="{FF2B5EF4-FFF2-40B4-BE49-F238E27FC236}">
                <a16:creationId xmlns:a16="http://schemas.microsoft.com/office/drawing/2014/main" id="{22F3ED73-6841-4CB5-81AF-C9E6D7F12045}"/>
              </a:ext>
            </a:extLst>
          </p:cNvPr>
          <p:cNvGrpSpPr/>
          <p:nvPr/>
        </p:nvGrpSpPr>
        <p:grpSpPr>
          <a:xfrm>
            <a:off x="2277400" y="1610105"/>
            <a:ext cx="2087863" cy="447041"/>
            <a:chOff x="0" y="0"/>
            <a:chExt cx="2087861" cy="447040"/>
          </a:xfrm>
        </p:grpSpPr>
        <p:sp>
          <p:nvSpPr>
            <p:cNvPr id="137" name="Rectangle">
              <a:extLst>
                <a:ext uri="{FF2B5EF4-FFF2-40B4-BE49-F238E27FC236}">
                  <a16:creationId xmlns:a16="http://schemas.microsoft.com/office/drawing/2014/main" id="{68E4ACD1-525E-480D-9344-B78418F49A65}"/>
                </a:ext>
              </a:extLst>
            </p:cNvPr>
            <p:cNvSpPr/>
            <p:nvPr/>
          </p:nvSpPr>
          <p:spPr>
            <a:xfrm>
              <a:off x="0" y="40961"/>
              <a:ext cx="2087862" cy="365118"/>
            </a:xfrm>
            <a:prstGeom prst="rect">
              <a:avLst/>
            </a:prstGeom>
            <a:solidFill>
              <a:srgbClr val="DBDBDB"/>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8" name="TL Rekomendasi Hasil Pengawasan GRC">
              <a:extLst>
                <a:ext uri="{FF2B5EF4-FFF2-40B4-BE49-F238E27FC236}">
                  <a16:creationId xmlns:a16="http://schemas.microsoft.com/office/drawing/2014/main" id="{4A81BA74-748A-4118-92C0-9D1ED98FC19C}"/>
                </a:ext>
              </a:extLst>
            </p:cNvPr>
            <p:cNvSpPr txBox="1"/>
            <p:nvPr/>
          </p:nvSpPr>
          <p:spPr>
            <a:xfrm>
              <a:off x="45719" y="0"/>
              <a:ext cx="1996423" cy="447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latin typeface="Montserrat"/>
                  <a:ea typeface="Montserrat"/>
                  <a:cs typeface="Montserrat"/>
                  <a:sym typeface="Montserrat"/>
                </a:defRPr>
              </a:lvl1pPr>
            </a:lstStyle>
            <a:p>
              <a:r>
                <a:t>TL Rekomendasi Hasil Pengawasan GRC</a:t>
              </a:r>
            </a:p>
          </p:txBody>
        </p:sp>
      </p:grpSp>
      <p:grpSp>
        <p:nvGrpSpPr>
          <p:cNvPr id="139" name="Rectangle 19">
            <a:extLst>
              <a:ext uri="{FF2B5EF4-FFF2-40B4-BE49-F238E27FC236}">
                <a16:creationId xmlns:a16="http://schemas.microsoft.com/office/drawing/2014/main" id="{0EBCAB3B-E460-4A4B-BDBC-45B24342ABD6}"/>
              </a:ext>
            </a:extLst>
          </p:cNvPr>
          <p:cNvGrpSpPr/>
          <p:nvPr/>
        </p:nvGrpSpPr>
        <p:grpSpPr>
          <a:xfrm>
            <a:off x="2269048" y="709085"/>
            <a:ext cx="2087863" cy="447041"/>
            <a:chOff x="0" y="-1113"/>
            <a:chExt cx="2087860" cy="447040"/>
          </a:xfrm>
        </p:grpSpPr>
        <p:sp>
          <p:nvSpPr>
            <p:cNvPr id="140" name="Rectangle">
              <a:extLst>
                <a:ext uri="{FF2B5EF4-FFF2-40B4-BE49-F238E27FC236}">
                  <a16:creationId xmlns:a16="http://schemas.microsoft.com/office/drawing/2014/main" id="{0A2715C7-48A3-425A-A165-26A7C00DB5B6}"/>
                </a:ext>
              </a:extLst>
            </p:cNvPr>
            <p:cNvSpPr/>
            <p:nvPr/>
          </p:nvSpPr>
          <p:spPr>
            <a:xfrm>
              <a:off x="0" y="40961"/>
              <a:ext cx="2087860" cy="365118"/>
            </a:xfrm>
            <a:prstGeom prst="rect">
              <a:avLst/>
            </a:prstGeom>
            <a:solidFill>
              <a:srgbClr val="DBDBDB"/>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1" name="Integrasi Hasil Assurance GRC">
              <a:extLst>
                <a:ext uri="{FF2B5EF4-FFF2-40B4-BE49-F238E27FC236}">
                  <a16:creationId xmlns:a16="http://schemas.microsoft.com/office/drawing/2014/main" id="{298909A5-F901-4B34-987D-A8F8DDC90031}"/>
                </a:ext>
              </a:extLst>
            </p:cNvPr>
            <p:cNvSpPr txBox="1"/>
            <p:nvPr/>
          </p:nvSpPr>
          <p:spPr>
            <a:xfrm>
              <a:off x="45718" y="-1113"/>
              <a:ext cx="1996421" cy="447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latin typeface="Montserrat"/>
                  <a:ea typeface="Montserrat"/>
                  <a:cs typeface="Montserrat"/>
                  <a:sym typeface="Montserrat"/>
                </a:defRPr>
              </a:lvl1pPr>
            </a:lstStyle>
            <a:p>
              <a:r>
                <a:rPr dirty="0"/>
                <a:t>Integrasi Hasil Assurance GRC</a:t>
              </a:r>
            </a:p>
          </p:txBody>
        </p:sp>
      </p:grpSp>
      <p:grpSp>
        <p:nvGrpSpPr>
          <p:cNvPr id="142" name="Rectangle 20">
            <a:extLst>
              <a:ext uri="{FF2B5EF4-FFF2-40B4-BE49-F238E27FC236}">
                <a16:creationId xmlns:a16="http://schemas.microsoft.com/office/drawing/2014/main" id="{36C7E63D-E510-43A4-824A-2315FE3BF58B}"/>
              </a:ext>
            </a:extLst>
          </p:cNvPr>
          <p:cNvGrpSpPr/>
          <p:nvPr/>
        </p:nvGrpSpPr>
        <p:grpSpPr>
          <a:xfrm>
            <a:off x="2269047" y="1156494"/>
            <a:ext cx="2087862" cy="447041"/>
            <a:chOff x="0" y="0"/>
            <a:chExt cx="2087859" cy="447040"/>
          </a:xfrm>
        </p:grpSpPr>
        <p:sp>
          <p:nvSpPr>
            <p:cNvPr id="143" name="Rectangle">
              <a:extLst>
                <a:ext uri="{FF2B5EF4-FFF2-40B4-BE49-F238E27FC236}">
                  <a16:creationId xmlns:a16="http://schemas.microsoft.com/office/drawing/2014/main" id="{D6553071-A429-43BE-AE87-2ACB6BB5FA70}"/>
                </a:ext>
              </a:extLst>
            </p:cNvPr>
            <p:cNvSpPr/>
            <p:nvPr/>
          </p:nvSpPr>
          <p:spPr>
            <a:xfrm>
              <a:off x="0" y="40961"/>
              <a:ext cx="2087860" cy="365118"/>
            </a:xfrm>
            <a:prstGeom prst="rect">
              <a:avLst/>
            </a:prstGeom>
            <a:solidFill>
              <a:srgbClr val="DBDBDB"/>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4" name="Temuan Pengawasan atas GRC">
              <a:extLst>
                <a:ext uri="{FF2B5EF4-FFF2-40B4-BE49-F238E27FC236}">
                  <a16:creationId xmlns:a16="http://schemas.microsoft.com/office/drawing/2014/main" id="{F320FDA8-FD5A-40D6-A0CA-9EF333BD7112}"/>
                </a:ext>
              </a:extLst>
            </p:cNvPr>
            <p:cNvSpPr txBox="1"/>
            <p:nvPr/>
          </p:nvSpPr>
          <p:spPr>
            <a:xfrm>
              <a:off x="45719" y="0"/>
              <a:ext cx="1996421" cy="447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latin typeface="Montserrat"/>
                  <a:ea typeface="Montserrat"/>
                  <a:cs typeface="Montserrat"/>
                  <a:sym typeface="Montserrat"/>
                </a:defRPr>
              </a:lvl1pPr>
            </a:lstStyle>
            <a:p>
              <a:r>
                <a:t>Temuan Pengawasan atas GRC</a:t>
              </a:r>
            </a:p>
          </p:txBody>
        </p:sp>
      </p:grpSp>
      <p:grpSp>
        <p:nvGrpSpPr>
          <p:cNvPr id="145" name="Rectangle 13">
            <a:extLst>
              <a:ext uri="{FF2B5EF4-FFF2-40B4-BE49-F238E27FC236}">
                <a16:creationId xmlns:a16="http://schemas.microsoft.com/office/drawing/2014/main" id="{B0124B3F-D6E9-4012-8CC7-94E7ECAABF7C}"/>
              </a:ext>
            </a:extLst>
          </p:cNvPr>
          <p:cNvGrpSpPr/>
          <p:nvPr/>
        </p:nvGrpSpPr>
        <p:grpSpPr>
          <a:xfrm>
            <a:off x="2250597" y="4111141"/>
            <a:ext cx="2087862" cy="365118"/>
            <a:chOff x="0" y="0"/>
            <a:chExt cx="2087859" cy="365117"/>
          </a:xfrm>
        </p:grpSpPr>
        <p:sp>
          <p:nvSpPr>
            <p:cNvPr id="146" name="Rectangle">
              <a:extLst>
                <a:ext uri="{FF2B5EF4-FFF2-40B4-BE49-F238E27FC236}">
                  <a16:creationId xmlns:a16="http://schemas.microsoft.com/office/drawing/2014/main" id="{0BD841CB-28A2-47AC-9A59-4686C7B176D3}"/>
                </a:ext>
              </a:extLst>
            </p:cNvPr>
            <p:cNvSpPr/>
            <p:nvPr/>
          </p:nvSpPr>
          <p:spPr>
            <a:xfrm>
              <a:off x="0" y="-1"/>
              <a:ext cx="2087860" cy="365119"/>
            </a:xfrm>
            <a:prstGeom prst="rect">
              <a:avLst/>
            </a:prstGeom>
            <a:solidFill>
              <a:srgbClr val="FFE699"/>
            </a:solidFill>
            <a:ln w="12700" cap="flat">
              <a:noFill/>
              <a:miter lim="400000"/>
            </a:ln>
            <a:effectLst/>
          </p:spPr>
          <p:txBody>
            <a:bodyPr wrap="square" lIns="45719" tIns="45719" rIns="45719" bIns="45719" numCol="1" anchor="ctr">
              <a:noAutofit/>
            </a:bodyPr>
            <a:lstStyle/>
            <a:p>
              <a:pPr algn="ctr">
                <a:defRPr sz="1200">
                  <a:latin typeface="Montserrat"/>
                  <a:ea typeface="Montserrat"/>
                  <a:cs typeface="Montserrat"/>
                  <a:sym typeface="Montserrat"/>
                </a:defRPr>
              </a:pPr>
              <a:endParaRPr/>
            </a:p>
          </p:txBody>
        </p:sp>
        <p:sp>
          <p:nvSpPr>
            <p:cNvPr id="147" name="Temuan Ketaatan">
              <a:extLst>
                <a:ext uri="{FF2B5EF4-FFF2-40B4-BE49-F238E27FC236}">
                  <a16:creationId xmlns:a16="http://schemas.microsoft.com/office/drawing/2014/main" id="{E05924F4-D456-4C93-BD99-1762B1B3AC7C}"/>
                </a:ext>
              </a:extLst>
            </p:cNvPr>
            <p:cNvSpPr txBox="1"/>
            <p:nvPr/>
          </p:nvSpPr>
          <p:spPr>
            <a:xfrm>
              <a:off x="45720" y="47938"/>
              <a:ext cx="1996420" cy="269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latin typeface="Montserrat"/>
                  <a:ea typeface="Montserrat"/>
                  <a:cs typeface="Montserrat"/>
                  <a:sym typeface="Montserrat"/>
                </a:defRPr>
              </a:lvl1pPr>
            </a:lstStyle>
            <a:p>
              <a:r>
                <a:t>Temuan Ketaatan</a:t>
              </a:r>
            </a:p>
          </p:txBody>
        </p:sp>
      </p:grpSp>
      <p:grpSp>
        <p:nvGrpSpPr>
          <p:cNvPr id="148" name="Rectangle 14">
            <a:extLst>
              <a:ext uri="{FF2B5EF4-FFF2-40B4-BE49-F238E27FC236}">
                <a16:creationId xmlns:a16="http://schemas.microsoft.com/office/drawing/2014/main" id="{4A17FB94-78C3-493F-9C7E-669B87DFF4AB}"/>
              </a:ext>
            </a:extLst>
          </p:cNvPr>
          <p:cNvGrpSpPr/>
          <p:nvPr/>
        </p:nvGrpSpPr>
        <p:grpSpPr>
          <a:xfrm>
            <a:off x="2250597" y="4559138"/>
            <a:ext cx="2087862" cy="365118"/>
            <a:chOff x="0" y="0"/>
            <a:chExt cx="2087859" cy="365117"/>
          </a:xfrm>
        </p:grpSpPr>
        <p:sp>
          <p:nvSpPr>
            <p:cNvPr id="149" name="Rectangle">
              <a:extLst>
                <a:ext uri="{FF2B5EF4-FFF2-40B4-BE49-F238E27FC236}">
                  <a16:creationId xmlns:a16="http://schemas.microsoft.com/office/drawing/2014/main" id="{14C59CD0-949D-48E8-BE26-DF7E92D14A66}"/>
                </a:ext>
              </a:extLst>
            </p:cNvPr>
            <p:cNvSpPr/>
            <p:nvPr/>
          </p:nvSpPr>
          <p:spPr>
            <a:xfrm>
              <a:off x="0" y="-1"/>
              <a:ext cx="2087860" cy="365119"/>
            </a:xfrm>
            <a:prstGeom prst="rect">
              <a:avLst/>
            </a:prstGeom>
            <a:solidFill>
              <a:srgbClr val="FFE699"/>
            </a:solidFill>
            <a:ln w="12700" cap="flat">
              <a:noFill/>
              <a:miter lim="400000"/>
            </a:ln>
            <a:effectLst/>
          </p:spPr>
          <p:txBody>
            <a:bodyPr wrap="square" lIns="45719" tIns="45719" rIns="45719" bIns="45719" numCol="1" anchor="ctr">
              <a:noAutofit/>
            </a:bodyPr>
            <a:lstStyle/>
            <a:p>
              <a:pPr algn="ctr">
                <a:defRPr sz="1200">
                  <a:latin typeface="Montserrat"/>
                  <a:ea typeface="Montserrat"/>
                  <a:cs typeface="Montserrat"/>
                  <a:sym typeface="Montserrat"/>
                </a:defRPr>
              </a:pPr>
              <a:endParaRPr/>
            </a:p>
          </p:txBody>
        </p:sp>
        <p:sp>
          <p:nvSpPr>
            <p:cNvPr id="150" name="TL Rekomendasi">
              <a:extLst>
                <a:ext uri="{FF2B5EF4-FFF2-40B4-BE49-F238E27FC236}">
                  <a16:creationId xmlns:a16="http://schemas.microsoft.com/office/drawing/2014/main" id="{20BE3FED-2728-4F04-B85A-7C63F259BE49}"/>
                </a:ext>
              </a:extLst>
            </p:cNvPr>
            <p:cNvSpPr txBox="1"/>
            <p:nvPr/>
          </p:nvSpPr>
          <p:spPr>
            <a:xfrm>
              <a:off x="45720" y="47938"/>
              <a:ext cx="1996420" cy="269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latin typeface="Montserrat"/>
                  <a:ea typeface="Montserrat"/>
                  <a:cs typeface="Montserrat"/>
                  <a:sym typeface="Montserrat"/>
                </a:defRPr>
              </a:lvl1pPr>
            </a:lstStyle>
            <a:p>
              <a:r>
                <a:t>TL Rekomendasi</a:t>
              </a:r>
            </a:p>
          </p:txBody>
        </p:sp>
      </p:grpSp>
      <p:grpSp>
        <p:nvGrpSpPr>
          <p:cNvPr id="151" name="Rectangle 15">
            <a:extLst>
              <a:ext uri="{FF2B5EF4-FFF2-40B4-BE49-F238E27FC236}">
                <a16:creationId xmlns:a16="http://schemas.microsoft.com/office/drawing/2014/main" id="{896C7372-B113-44C4-BE58-58ED7FB0F4D7}"/>
              </a:ext>
            </a:extLst>
          </p:cNvPr>
          <p:cNvGrpSpPr/>
          <p:nvPr/>
        </p:nvGrpSpPr>
        <p:grpSpPr>
          <a:xfrm>
            <a:off x="2250598" y="4972851"/>
            <a:ext cx="2087862" cy="447041"/>
            <a:chOff x="0" y="0"/>
            <a:chExt cx="2087859" cy="447040"/>
          </a:xfrm>
        </p:grpSpPr>
        <p:sp>
          <p:nvSpPr>
            <p:cNvPr id="152" name="Rectangle">
              <a:extLst>
                <a:ext uri="{FF2B5EF4-FFF2-40B4-BE49-F238E27FC236}">
                  <a16:creationId xmlns:a16="http://schemas.microsoft.com/office/drawing/2014/main" id="{A773FDE9-491A-45FF-AD20-B12BF17A143A}"/>
                </a:ext>
              </a:extLst>
            </p:cNvPr>
            <p:cNvSpPr/>
            <p:nvPr/>
          </p:nvSpPr>
          <p:spPr>
            <a:xfrm>
              <a:off x="0" y="40961"/>
              <a:ext cx="2087860" cy="365118"/>
            </a:xfrm>
            <a:prstGeom prst="rect">
              <a:avLst/>
            </a:prstGeom>
            <a:solidFill>
              <a:srgbClr val="FFE699"/>
            </a:solidFill>
            <a:ln w="12700" cap="flat">
              <a:noFill/>
              <a:miter lim="400000"/>
            </a:ln>
            <a:effectLst/>
          </p:spPr>
          <p:txBody>
            <a:bodyPr wrap="square" lIns="45719" tIns="45719" rIns="45719" bIns="45719" numCol="1" anchor="ctr">
              <a:noAutofit/>
            </a:bodyPr>
            <a:lstStyle/>
            <a:p>
              <a:pPr algn="ctr">
                <a:defRPr sz="1200">
                  <a:latin typeface="Montserrat"/>
                  <a:ea typeface="Montserrat"/>
                  <a:cs typeface="Montserrat"/>
                  <a:sym typeface="Montserrat"/>
                </a:defRPr>
              </a:pPr>
              <a:endParaRPr/>
            </a:p>
          </p:txBody>
        </p:sp>
        <p:sp>
          <p:nvSpPr>
            <p:cNvPr id="153" name="Pemanfaatan Hasil Pengawasan Ketaatan">
              <a:extLst>
                <a:ext uri="{FF2B5EF4-FFF2-40B4-BE49-F238E27FC236}">
                  <a16:creationId xmlns:a16="http://schemas.microsoft.com/office/drawing/2014/main" id="{0C8E1595-9C31-43D7-BDDA-C96351F0BAEE}"/>
                </a:ext>
              </a:extLst>
            </p:cNvPr>
            <p:cNvSpPr txBox="1"/>
            <p:nvPr/>
          </p:nvSpPr>
          <p:spPr>
            <a:xfrm>
              <a:off x="45719" y="0"/>
              <a:ext cx="1996421" cy="447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latin typeface="Montserrat"/>
                  <a:ea typeface="Montserrat"/>
                  <a:cs typeface="Montserrat"/>
                  <a:sym typeface="Montserrat"/>
                </a:defRPr>
              </a:lvl1pPr>
            </a:lstStyle>
            <a:p>
              <a:r>
                <a:t>Pemanfaatan Hasil Pengawasan Ketaatan</a:t>
              </a:r>
            </a:p>
          </p:txBody>
        </p:sp>
      </p:grpSp>
      <p:grpSp>
        <p:nvGrpSpPr>
          <p:cNvPr id="154" name="Rectangle 16">
            <a:extLst>
              <a:ext uri="{FF2B5EF4-FFF2-40B4-BE49-F238E27FC236}">
                <a16:creationId xmlns:a16="http://schemas.microsoft.com/office/drawing/2014/main" id="{9852575A-1C6F-4D54-9A2B-0A70D04155FB}"/>
              </a:ext>
            </a:extLst>
          </p:cNvPr>
          <p:cNvGrpSpPr/>
          <p:nvPr/>
        </p:nvGrpSpPr>
        <p:grpSpPr>
          <a:xfrm>
            <a:off x="2250596" y="5468489"/>
            <a:ext cx="2087862" cy="365118"/>
            <a:chOff x="0" y="0"/>
            <a:chExt cx="2087859" cy="365117"/>
          </a:xfrm>
        </p:grpSpPr>
        <p:sp>
          <p:nvSpPr>
            <p:cNvPr id="155" name="Rectangle">
              <a:extLst>
                <a:ext uri="{FF2B5EF4-FFF2-40B4-BE49-F238E27FC236}">
                  <a16:creationId xmlns:a16="http://schemas.microsoft.com/office/drawing/2014/main" id="{A69DC526-A12F-49AD-BA50-E1098221F86B}"/>
                </a:ext>
              </a:extLst>
            </p:cNvPr>
            <p:cNvSpPr/>
            <p:nvPr/>
          </p:nvSpPr>
          <p:spPr>
            <a:xfrm>
              <a:off x="0" y="-1"/>
              <a:ext cx="2087860" cy="365119"/>
            </a:xfrm>
            <a:prstGeom prst="rect">
              <a:avLst/>
            </a:prstGeom>
            <a:solidFill>
              <a:srgbClr val="FFE699"/>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6" name="Temuan Kinerja (3E)">
              <a:extLst>
                <a:ext uri="{FF2B5EF4-FFF2-40B4-BE49-F238E27FC236}">
                  <a16:creationId xmlns:a16="http://schemas.microsoft.com/office/drawing/2014/main" id="{C9BC5E45-A73F-46E3-922D-EF5E9B39C822}"/>
                </a:ext>
              </a:extLst>
            </p:cNvPr>
            <p:cNvSpPr txBox="1"/>
            <p:nvPr/>
          </p:nvSpPr>
          <p:spPr>
            <a:xfrm>
              <a:off x="45720" y="47938"/>
              <a:ext cx="1996420" cy="269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latin typeface="Montserrat"/>
                  <a:ea typeface="Montserrat"/>
                  <a:cs typeface="Montserrat"/>
                  <a:sym typeface="Montserrat"/>
                </a:defRPr>
              </a:lvl1pPr>
            </a:lstStyle>
            <a:p>
              <a:r>
                <a:t>Temuan Kinerja (3E)</a:t>
              </a:r>
            </a:p>
          </p:txBody>
        </p:sp>
      </p:grpSp>
      <p:grpSp>
        <p:nvGrpSpPr>
          <p:cNvPr id="157" name="Rectangle 24">
            <a:extLst>
              <a:ext uri="{FF2B5EF4-FFF2-40B4-BE49-F238E27FC236}">
                <a16:creationId xmlns:a16="http://schemas.microsoft.com/office/drawing/2014/main" id="{10771B93-19E5-4624-B93B-083A11427120}"/>
              </a:ext>
            </a:extLst>
          </p:cNvPr>
          <p:cNvGrpSpPr/>
          <p:nvPr/>
        </p:nvGrpSpPr>
        <p:grpSpPr>
          <a:xfrm>
            <a:off x="2283999" y="3372176"/>
            <a:ext cx="2087862" cy="447041"/>
            <a:chOff x="0" y="0"/>
            <a:chExt cx="2087859" cy="447040"/>
          </a:xfrm>
        </p:grpSpPr>
        <p:sp>
          <p:nvSpPr>
            <p:cNvPr id="158" name="Rectangle">
              <a:extLst>
                <a:ext uri="{FF2B5EF4-FFF2-40B4-BE49-F238E27FC236}">
                  <a16:creationId xmlns:a16="http://schemas.microsoft.com/office/drawing/2014/main" id="{1421BF22-A6FE-4470-9C9A-62DA8AC59E80}"/>
                </a:ext>
              </a:extLst>
            </p:cNvPr>
            <p:cNvSpPr/>
            <p:nvPr/>
          </p:nvSpPr>
          <p:spPr>
            <a:xfrm>
              <a:off x="0" y="40961"/>
              <a:ext cx="2087860" cy="365118"/>
            </a:xfrm>
            <a:prstGeom prst="rect">
              <a:avLst/>
            </a:prstGeom>
            <a:solidFill>
              <a:srgbClr val="FBE5D6"/>
            </a:solidFill>
            <a:ln w="12700" cap="flat">
              <a:noFill/>
              <a:miter lim="400000"/>
            </a:ln>
            <a:effectLst/>
          </p:spPr>
          <p:txBody>
            <a:bodyPr wrap="square" lIns="45719" tIns="45719" rIns="45719" bIns="45719" numCol="1" anchor="ctr">
              <a:noAutofit/>
            </a:bodyPr>
            <a:lstStyle/>
            <a:p>
              <a:pPr algn="ctr">
                <a:defRPr sz="1200">
                  <a:latin typeface="Montserrat"/>
                  <a:ea typeface="Montserrat"/>
                  <a:cs typeface="Montserrat"/>
                  <a:sym typeface="Montserrat"/>
                </a:defRPr>
              </a:pPr>
              <a:endParaRPr/>
            </a:p>
          </p:txBody>
        </p:sp>
        <p:sp>
          <p:nvSpPr>
            <p:cNvPr id="159" name="Atensi yang diberikan APIP untuk Perbaikan">
              <a:extLst>
                <a:ext uri="{FF2B5EF4-FFF2-40B4-BE49-F238E27FC236}">
                  <a16:creationId xmlns:a16="http://schemas.microsoft.com/office/drawing/2014/main" id="{23FDC617-43CB-4041-99B5-3593993D93E9}"/>
                </a:ext>
              </a:extLst>
            </p:cNvPr>
            <p:cNvSpPr txBox="1"/>
            <p:nvPr/>
          </p:nvSpPr>
          <p:spPr>
            <a:xfrm>
              <a:off x="45719" y="0"/>
              <a:ext cx="1996421" cy="447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latin typeface="Montserrat"/>
                  <a:ea typeface="Montserrat"/>
                  <a:cs typeface="Montserrat"/>
                  <a:sym typeface="Montserrat"/>
                </a:defRPr>
              </a:lvl1pPr>
            </a:lstStyle>
            <a:p>
              <a:r>
                <a:t>Atensi yang diberikan APIP untuk Perbaikan</a:t>
              </a:r>
            </a:p>
          </p:txBody>
        </p:sp>
      </p:grpSp>
      <p:grpSp>
        <p:nvGrpSpPr>
          <p:cNvPr id="160" name="Rectangle 22">
            <a:extLst>
              <a:ext uri="{FF2B5EF4-FFF2-40B4-BE49-F238E27FC236}">
                <a16:creationId xmlns:a16="http://schemas.microsoft.com/office/drawing/2014/main" id="{211A27A0-73AE-486A-9C8F-861CEA823448}"/>
              </a:ext>
            </a:extLst>
          </p:cNvPr>
          <p:cNvGrpSpPr/>
          <p:nvPr/>
        </p:nvGrpSpPr>
        <p:grpSpPr>
          <a:xfrm>
            <a:off x="2275791" y="2054415"/>
            <a:ext cx="2096213" cy="447041"/>
            <a:chOff x="0" y="0"/>
            <a:chExt cx="2096211" cy="447040"/>
          </a:xfrm>
        </p:grpSpPr>
        <p:sp>
          <p:nvSpPr>
            <p:cNvPr id="161" name="Rectangle">
              <a:extLst>
                <a:ext uri="{FF2B5EF4-FFF2-40B4-BE49-F238E27FC236}">
                  <a16:creationId xmlns:a16="http://schemas.microsoft.com/office/drawing/2014/main" id="{128FDFEA-C37F-4BF7-9206-A8AF0F3959FD}"/>
                </a:ext>
              </a:extLst>
            </p:cNvPr>
            <p:cNvSpPr/>
            <p:nvPr/>
          </p:nvSpPr>
          <p:spPr>
            <a:xfrm>
              <a:off x="0" y="40961"/>
              <a:ext cx="2096212" cy="365118"/>
            </a:xfrm>
            <a:prstGeom prst="rect">
              <a:avLst/>
            </a:prstGeom>
            <a:solidFill>
              <a:srgbClr val="DBDBDB"/>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62" name="Pemanfaatan Hasil Pengawasan GRC">
              <a:extLst>
                <a:ext uri="{FF2B5EF4-FFF2-40B4-BE49-F238E27FC236}">
                  <a16:creationId xmlns:a16="http://schemas.microsoft.com/office/drawing/2014/main" id="{D7E86703-D220-443D-91C8-152395544FC2}"/>
                </a:ext>
              </a:extLst>
            </p:cNvPr>
            <p:cNvSpPr txBox="1"/>
            <p:nvPr/>
          </p:nvSpPr>
          <p:spPr>
            <a:xfrm>
              <a:off x="45719" y="0"/>
              <a:ext cx="2004773" cy="447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latin typeface="Montserrat"/>
                  <a:ea typeface="Montserrat"/>
                  <a:cs typeface="Montserrat"/>
                  <a:sym typeface="Montserrat"/>
                </a:defRPr>
              </a:lvl1pPr>
            </a:lstStyle>
            <a:p>
              <a:r>
                <a:t>Pemanfaatan Hasil Pengawasan GRC</a:t>
              </a:r>
            </a:p>
          </p:txBody>
        </p:sp>
      </p:grpSp>
      <p:grpSp>
        <p:nvGrpSpPr>
          <p:cNvPr id="163" name="Rectangle 23">
            <a:extLst>
              <a:ext uri="{FF2B5EF4-FFF2-40B4-BE49-F238E27FC236}">
                <a16:creationId xmlns:a16="http://schemas.microsoft.com/office/drawing/2014/main" id="{3DF173E2-94B3-404C-B477-D2D09F65DF92}"/>
              </a:ext>
            </a:extLst>
          </p:cNvPr>
          <p:cNvGrpSpPr/>
          <p:nvPr/>
        </p:nvGrpSpPr>
        <p:grpSpPr>
          <a:xfrm>
            <a:off x="2292495" y="2692309"/>
            <a:ext cx="2054458" cy="624841"/>
            <a:chOff x="0" y="0"/>
            <a:chExt cx="2054455" cy="624840"/>
          </a:xfrm>
        </p:grpSpPr>
        <p:sp>
          <p:nvSpPr>
            <p:cNvPr id="164" name="Rectangle">
              <a:extLst>
                <a:ext uri="{FF2B5EF4-FFF2-40B4-BE49-F238E27FC236}">
                  <a16:creationId xmlns:a16="http://schemas.microsoft.com/office/drawing/2014/main" id="{A5730DB9-F32F-4CC7-92BB-CB2CAA8F9472}"/>
                </a:ext>
              </a:extLst>
            </p:cNvPr>
            <p:cNvSpPr/>
            <p:nvPr/>
          </p:nvSpPr>
          <p:spPr>
            <a:xfrm>
              <a:off x="0" y="34618"/>
              <a:ext cx="2054456" cy="555604"/>
            </a:xfrm>
            <a:prstGeom prst="rect">
              <a:avLst/>
            </a:prstGeom>
            <a:solidFill>
              <a:srgbClr val="FBE5D6"/>
            </a:solidFill>
            <a:ln w="12700" cap="flat">
              <a:noFill/>
              <a:miter lim="400000"/>
            </a:ln>
            <a:effectLst/>
          </p:spPr>
          <p:txBody>
            <a:bodyPr wrap="square" lIns="45719" tIns="45719" rIns="45719" bIns="45719" numCol="1" anchor="ctr">
              <a:noAutofit/>
            </a:bodyPr>
            <a:lstStyle/>
            <a:p>
              <a:pPr algn="ctr">
                <a:defRPr sz="1200">
                  <a:latin typeface="Montserrat"/>
                  <a:ea typeface="Montserrat"/>
                  <a:cs typeface="Montserrat"/>
                  <a:sym typeface="Montserrat"/>
                </a:defRPr>
              </a:pPr>
              <a:endParaRPr/>
            </a:p>
          </p:txBody>
        </p:sp>
        <p:sp>
          <p:nvSpPr>
            <p:cNvPr id="165" name="Rencana Aksi atas Saran/Rekomendasi dari Jasa Konsultansi">
              <a:extLst>
                <a:ext uri="{FF2B5EF4-FFF2-40B4-BE49-F238E27FC236}">
                  <a16:creationId xmlns:a16="http://schemas.microsoft.com/office/drawing/2014/main" id="{57EA181C-A2BE-41DC-B6D2-4B76D073093F}"/>
                </a:ext>
              </a:extLst>
            </p:cNvPr>
            <p:cNvSpPr txBox="1"/>
            <p:nvPr/>
          </p:nvSpPr>
          <p:spPr>
            <a:xfrm>
              <a:off x="45719" y="0"/>
              <a:ext cx="1963017" cy="6248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latin typeface="Montserrat"/>
                  <a:ea typeface="Montserrat"/>
                  <a:cs typeface="Montserrat"/>
                  <a:sym typeface="Montserrat"/>
                </a:defRPr>
              </a:lvl1pPr>
            </a:lstStyle>
            <a:p>
              <a:r>
                <a:t>Rencana Aksi atas Saran/Rekomendasi dari Jasa Konsultansi</a:t>
              </a:r>
            </a:p>
          </p:txBody>
        </p:sp>
      </p:grpSp>
      <p:grpSp>
        <p:nvGrpSpPr>
          <p:cNvPr id="166" name="Rectangle 21">
            <a:extLst>
              <a:ext uri="{FF2B5EF4-FFF2-40B4-BE49-F238E27FC236}">
                <a16:creationId xmlns:a16="http://schemas.microsoft.com/office/drawing/2014/main" id="{F11CD5E7-EFDC-44CD-8AE7-E38D6525774B}"/>
              </a:ext>
            </a:extLst>
          </p:cNvPr>
          <p:cNvGrpSpPr/>
          <p:nvPr/>
        </p:nvGrpSpPr>
        <p:grpSpPr>
          <a:xfrm>
            <a:off x="2277325" y="1610071"/>
            <a:ext cx="2087863" cy="447041"/>
            <a:chOff x="0" y="0"/>
            <a:chExt cx="2087861" cy="447040"/>
          </a:xfrm>
        </p:grpSpPr>
        <p:sp>
          <p:nvSpPr>
            <p:cNvPr id="167" name="Rectangle">
              <a:extLst>
                <a:ext uri="{FF2B5EF4-FFF2-40B4-BE49-F238E27FC236}">
                  <a16:creationId xmlns:a16="http://schemas.microsoft.com/office/drawing/2014/main" id="{06BC5A68-B0EA-4779-9D21-521AAF914A67}"/>
                </a:ext>
              </a:extLst>
            </p:cNvPr>
            <p:cNvSpPr/>
            <p:nvPr/>
          </p:nvSpPr>
          <p:spPr>
            <a:xfrm>
              <a:off x="0" y="40961"/>
              <a:ext cx="2087862" cy="365118"/>
            </a:xfrm>
            <a:prstGeom prst="rect">
              <a:avLst/>
            </a:prstGeom>
            <a:solidFill>
              <a:srgbClr val="DBDBDB"/>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68" name="TL Rekomendasi Hasil Pengawasan GRC">
              <a:extLst>
                <a:ext uri="{FF2B5EF4-FFF2-40B4-BE49-F238E27FC236}">
                  <a16:creationId xmlns:a16="http://schemas.microsoft.com/office/drawing/2014/main" id="{D86A32C8-BBFF-4F37-A071-86C34E5758AE}"/>
                </a:ext>
              </a:extLst>
            </p:cNvPr>
            <p:cNvSpPr txBox="1"/>
            <p:nvPr/>
          </p:nvSpPr>
          <p:spPr>
            <a:xfrm>
              <a:off x="45719" y="0"/>
              <a:ext cx="1996423" cy="447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latin typeface="Montserrat"/>
                  <a:ea typeface="Montserrat"/>
                  <a:cs typeface="Montserrat"/>
                  <a:sym typeface="Montserrat"/>
                </a:defRPr>
              </a:lvl1pPr>
            </a:lstStyle>
            <a:p>
              <a:r>
                <a:t>TL Rekomendasi Hasil Pengawasan GRC</a:t>
              </a:r>
            </a:p>
          </p:txBody>
        </p:sp>
      </p:grpSp>
      <p:grpSp>
        <p:nvGrpSpPr>
          <p:cNvPr id="169" name="Rectangle 19">
            <a:extLst>
              <a:ext uri="{FF2B5EF4-FFF2-40B4-BE49-F238E27FC236}">
                <a16:creationId xmlns:a16="http://schemas.microsoft.com/office/drawing/2014/main" id="{8B2B57D1-4671-4A69-8AF8-38D30438B906}"/>
              </a:ext>
            </a:extLst>
          </p:cNvPr>
          <p:cNvGrpSpPr/>
          <p:nvPr/>
        </p:nvGrpSpPr>
        <p:grpSpPr>
          <a:xfrm>
            <a:off x="2268973" y="709051"/>
            <a:ext cx="2087863" cy="447041"/>
            <a:chOff x="0" y="-1113"/>
            <a:chExt cx="2087860" cy="447040"/>
          </a:xfrm>
        </p:grpSpPr>
        <p:sp>
          <p:nvSpPr>
            <p:cNvPr id="170" name="Rectangle">
              <a:extLst>
                <a:ext uri="{FF2B5EF4-FFF2-40B4-BE49-F238E27FC236}">
                  <a16:creationId xmlns:a16="http://schemas.microsoft.com/office/drawing/2014/main" id="{C46560D4-F5D4-4D17-829A-087552471EFF}"/>
                </a:ext>
              </a:extLst>
            </p:cNvPr>
            <p:cNvSpPr/>
            <p:nvPr/>
          </p:nvSpPr>
          <p:spPr>
            <a:xfrm>
              <a:off x="0" y="40961"/>
              <a:ext cx="2087860" cy="365118"/>
            </a:xfrm>
            <a:prstGeom prst="rect">
              <a:avLst/>
            </a:prstGeom>
            <a:solidFill>
              <a:srgbClr val="DBDBDB"/>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71" name="Integrasi Hasil Assurance GRC">
              <a:extLst>
                <a:ext uri="{FF2B5EF4-FFF2-40B4-BE49-F238E27FC236}">
                  <a16:creationId xmlns:a16="http://schemas.microsoft.com/office/drawing/2014/main" id="{4970AD9F-27D5-43D5-9B14-2CDB07481AB8}"/>
                </a:ext>
              </a:extLst>
            </p:cNvPr>
            <p:cNvSpPr txBox="1"/>
            <p:nvPr/>
          </p:nvSpPr>
          <p:spPr>
            <a:xfrm>
              <a:off x="45718" y="-1113"/>
              <a:ext cx="1996421" cy="447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latin typeface="Montserrat"/>
                  <a:ea typeface="Montserrat"/>
                  <a:cs typeface="Montserrat"/>
                  <a:sym typeface="Montserrat"/>
                </a:defRPr>
              </a:lvl1pPr>
            </a:lstStyle>
            <a:p>
              <a:r>
                <a:rPr dirty="0"/>
                <a:t>Integrasi Hasil Assurance GRC</a:t>
              </a:r>
            </a:p>
          </p:txBody>
        </p:sp>
      </p:grpSp>
      <p:grpSp>
        <p:nvGrpSpPr>
          <p:cNvPr id="172" name="Rectangle 20">
            <a:extLst>
              <a:ext uri="{FF2B5EF4-FFF2-40B4-BE49-F238E27FC236}">
                <a16:creationId xmlns:a16="http://schemas.microsoft.com/office/drawing/2014/main" id="{B782D48D-A142-4525-8280-77933DDEBE87}"/>
              </a:ext>
            </a:extLst>
          </p:cNvPr>
          <p:cNvGrpSpPr/>
          <p:nvPr/>
        </p:nvGrpSpPr>
        <p:grpSpPr>
          <a:xfrm>
            <a:off x="2268972" y="1156460"/>
            <a:ext cx="2087862" cy="447041"/>
            <a:chOff x="0" y="0"/>
            <a:chExt cx="2087859" cy="447040"/>
          </a:xfrm>
        </p:grpSpPr>
        <p:sp>
          <p:nvSpPr>
            <p:cNvPr id="173" name="Rectangle">
              <a:extLst>
                <a:ext uri="{FF2B5EF4-FFF2-40B4-BE49-F238E27FC236}">
                  <a16:creationId xmlns:a16="http://schemas.microsoft.com/office/drawing/2014/main" id="{60728162-CB61-42AD-970D-D95E0D9B88B2}"/>
                </a:ext>
              </a:extLst>
            </p:cNvPr>
            <p:cNvSpPr/>
            <p:nvPr/>
          </p:nvSpPr>
          <p:spPr>
            <a:xfrm>
              <a:off x="0" y="40961"/>
              <a:ext cx="2087860" cy="365118"/>
            </a:xfrm>
            <a:prstGeom prst="rect">
              <a:avLst/>
            </a:prstGeom>
            <a:solidFill>
              <a:srgbClr val="DBDBDB"/>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74" name="Temuan Pengawasan atas GRC">
              <a:extLst>
                <a:ext uri="{FF2B5EF4-FFF2-40B4-BE49-F238E27FC236}">
                  <a16:creationId xmlns:a16="http://schemas.microsoft.com/office/drawing/2014/main" id="{CDFB978F-2616-443A-A3AF-DB012C735DED}"/>
                </a:ext>
              </a:extLst>
            </p:cNvPr>
            <p:cNvSpPr txBox="1"/>
            <p:nvPr/>
          </p:nvSpPr>
          <p:spPr>
            <a:xfrm>
              <a:off x="45719" y="0"/>
              <a:ext cx="1996421" cy="447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latin typeface="Montserrat"/>
                  <a:ea typeface="Montserrat"/>
                  <a:cs typeface="Montserrat"/>
                  <a:sym typeface="Montserrat"/>
                </a:defRPr>
              </a:lvl1pPr>
            </a:lstStyle>
            <a:p>
              <a:r>
                <a:t>Temuan Pengawasan atas GRC</a:t>
              </a:r>
            </a:p>
          </p:txBody>
        </p:sp>
      </p:grpSp>
      <p:grpSp>
        <p:nvGrpSpPr>
          <p:cNvPr id="175" name="Rectangle 17">
            <a:extLst>
              <a:ext uri="{FF2B5EF4-FFF2-40B4-BE49-F238E27FC236}">
                <a16:creationId xmlns:a16="http://schemas.microsoft.com/office/drawing/2014/main" id="{E736FAB9-141C-4562-A308-3112650497FC}"/>
              </a:ext>
            </a:extLst>
          </p:cNvPr>
          <p:cNvGrpSpPr/>
          <p:nvPr/>
        </p:nvGrpSpPr>
        <p:grpSpPr>
          <a:xfrm>
            <a:off x="2259164" y="5955941"/>
            <a:ext cx="2087863" cy="365118"/>
            <a:chOff x="0" y="0"/>
            <a:chExt cx="2087861" cy="365117"/>
          </a:xfrm>
        </p:grpSpPr>
        <p:sp>
          <p:nvSpPr>
            <p:cNvPr id="176" name="Rectangle">
              <a:extLst>
                <a:ext uri="{FF2B5EF4-FFF2-40B4-BE49-F238E27FC236}">
                  <a16:creationId xmlns:a16="http://schemas.microsoft.com/office/drawing/2014/main" id="{1940F8B3-D0F4-4F24-86F4-D1CDB69F505E}"/>
                </a:ext>
              </a:extLst>
            </p:cNvPr>
            <p:cNvSpPr/>
            <p:nvPr/>
          </p:nvSpPr>
          <p:spPr>
            <a:xfrm>
              <a:off x="-1" y="-1"/>
              <a:ext cx="2087863" cy="365119"/>
            </a:xfrm>
            <a:prstGeom prst="rect">
              <a:avLst/>
            </a:prstGeom>
            <a:solidFill>
              <a:srgbClr val="FFE699"/>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100" b="1"/>
            </a:p>
          </p:txBody>
        </p:sp>
        <p:sp>
          <p:nvSpPr>
            <p:cNvPr id="177" name="TL Temuan Kinerja">
              <a:extLst>
                <a:ext uri="{FF2B5EF4-FFF2-40B4-BE49-F238E27FC236}">
                  <a16:creationId xmlns:a16="http://schemas.microsoft.com/office/drawing/2014/main" id="{8BF5D381-C70B-465D-8370-258410BBE80C}"/>
                </a:ext>
              </a:extLst>
            </p:cNvPr>
            <p:cNvSpPr txBox="1"/>
            <p:nvPr/>
          </p:nvSpPr>
          <p:spPr>
            <a:xfrm>
              <a:off x="45719" y="47938"/>
              <a:ext cx="1996423" cy="269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latin typeface="Montserrat"/>
                  <a:ea typeface="Montserrat"/>
                  <a:cs typeface="Montserrat"/>
                  <a:sym typeface="Montserrat"/>
                </a:defRPr>
              </a:lvl1pPr>
            </a:lstStyle>
            <a:p>
              <a:r>
                <a:rPr sz="1100" b="1"/>
                <a:t>TL Temuan Kinerja</a:t>
              </a:r>
            </a:p>
          </p:txBody>
        </p:sp>
      </p:grpSp>
      <p:grpSp>
        <p:nvGrpSpPr>
          <p:cNvPr id="178" name="Rectangle 18">
            <a:extLst>
              <a:ext uri="{FF2B5EF4-FFF2-40B4-BE49-F238E27FC236}">
                <a16:creationId xmlns:a16="http://schemas.microsoft.com/office/drawing/2014/main" id="{681A9DB3-F6F2-4607-8CF2-97B5FD94B424}"/>
              </a:ext>
            </a:extLst>
          </p:cNvPr>
          <p:cNvGrpSpPr/>
          <p:nvPr/>
        </p:nvGrpSpPr>
        <p:grpSpPr>
          <a:xfrm>
            <a:off x="2259164" y="6376899"/>
            <a:ext cx="2096213" cy="447041"/>
            <a:chOff x="0" y="0"/>
            <a:chExt cx="2096211" cy="447040"/>
          </a:xfrm>
        </p:grpSpPr>
        <p:sp>
          <p:nvSpPr>
            <p:cNvPr id="179" name="Rectangle">
              <a:extLst>
                <a:ext uri="{FF2B5EF4-FFF2-40B4-BE49-F238E27FC236}">
                  <a16:creationId xmlns:a16="http://schemas.microsoft.com/office/drawing/2014/main" id="{30ACADE1-7263-4047-988E-654313B45DBD}"/>
                </a:ext>
              </a:extLst>
            </p:cNvPr>
            <p:cNvSpPr/>
            <p:nvPr/>
          </p:nvSpPr>
          <p:spPr>
            <a:xfrm>
              <a:off x="0" y="33716"/>
              <a:ext cx="2096212" cy="379609"/>
            </a:xfrm>
            <a:prstGeom prst="rect">
              <a:avLst/>
            </a:prstGeom>
            <a:solidFill>
              <a:srgbClr val="FFE699"/>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100" b="1"/>
            </a:p>
          </p:txBody>
        </p:sp>
        <p:sp>
          <p:nvSpPr>
            <p:cNvPr id="180" name="Pemanfaatan Hasil Pengawasan Kinerja">
              <a:extLst>
                <a:ext uri="{FF2B5EF4-FFF2-40B4-BE49-F238E27FC236}">
                  <a16:creationId xmlns:a16="http://schemas.microsoft.com/office/drawing/2014/main" id="{D6C3DB2F-C6A1-410D-A934-D0E721F2C765}"/>
                </a:ext>
              </a:extLst>
            </p:cNvPr>
            <p:cNvSpPr txBox="1"/>
            <p:nvPr/>
          </p:nvSpPr>
          <p:spPr>
            <a:xfrm>
              <a:off x="45719" y="0"/>
              <a:ext cx="2004773" cy="447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latin typeface="Montserrat"/>
                  <a:ea typeface="Montserrat"/>
                  <a:cs typeface="Montserrat"/>
                  <a:sym typeface="Montserrat"/>
                </a:defRPr>
              </a:lvl1pPr>
            </a:lstStyle>
            <a:p>
              <a:r>
                <a:rPr sz="1100" b="1"/>
                <a:t>Pemanfaatan Hasil Pengawasan Kinerja</a:t>
              </a:r>
            </a:p>
          </p:txBody>
        </p:sp>
      </p:grpSp>
      <p:grpSp>
        <p:nvGrpSpPr>
          <p:cNvPr id="181" name="Rectangle 13">
            <a:extLst>
              <a:ext uri="{FF2B5EF4-FFF2-40B4-BE49-F238E27FC236}">
                <a16:creationId xmlns:a16="http://schemas.microsoft.com/office/drawing/2014/main" id="{188F0BA4-1312-443B-A090-02AF3BC85E55}"/>
              </a:ext>
            </a:extLst>
          </p:cNvPr>
          <p:cNvGrpSpPr/>
          <p:nvPr/>
        </p:nvGrpSpPr>
        <p:grpSpPr>
          <a:xfrm>
            <a:off x="2250740" y="4143883"/>
            <a:ext cx="2087862" cy="365118"/>
            <a:chOff x="0" y="0"/>
            <a:chExt cx="2087859" cy="365117"/>
          </a:xfrm>
        </p:grpSpPr>
        <p:sp>
          <p:nvSpPr>
            <p:cNvPr id="182" name="Rectangle">
              <a:extLst>
                <a:ext uri="{FF2B5EF4-FFF2-40B4-BE49-F238E27FC236}">
                  <a16:creationId xmlns:a16="http://schemas.microsoft.com/office/drawing/2014/main" id="{72A64166-1F9D-4EFB-8E62-AC74BDE3A61D}"/>
                </a:ext>
              </a:extLst>
            </p:cNvPr>
            <p:cNvSpPr/>
            <p:nvPr/>
          </p:nvSpPr>
          <p:spPr>
            <a:xfrm>
              <a:off x="0" y="-1"/>
              <a:ext cx="2087860" cy="365119"/>
            </a:xfrm>
            <a:prstGeom prst="rect">
              <a:avLst/>
            </a:prstGeom>
            <a:solidFill>
              <a:srgbClr val="FFE699"/>
            </a:solidFill>
            <a:ln w="12700" cap="flat">
              <a:noFill/>
              <a:miter lim="400000"/>
            </a:ln>
            <a:effectLst/>
          </p:spPr>
          <p:txBody>
            <a:bodyPr wrap="square" lIns="45719" tIns="45719" rIns="45719" bIns="45719" numCol="1" anchor="ctr">
              <a:noAutofit/>
            </a:bodyPr>
            <a:lstStyle/>
            <a:p>
              <a:pPr algn="ctr">
                <a:defRPr sz="1200">
                  <a:latin typeface="Montserrat"/>
                  <a:ea typeface="Montserrat"/>
                  <a:cs typeface="Montserrat"/>
                  <a:sym typeface="Montserrat"/>
                </a:defRPr>
              </a:pPr>
              <a:endParaRPr sz="1100" b="1"/>
            </a:p>
          </p:txBody>
        </p:sp>
        <p:sp>
          <p:nvSpPr>
            <p:cNvPr id="183" name="Temuan Ketaatan">
              <a:extLst>
                <a:ext uri="{FF2B5EF4-FFF2-40B4-BE49-F238E27FC236}">
                  <a16:creationId xmlns:a16="http://schemas.microsoft.com/office/drawing/2014/main" id="{F10D6826-A205-4B1B-8A5A-23544A3C53DA}"/>
                </a:ext>
              </a:extLst>
            </p:cNvPr>
            <p:cNvSpPr txBox="1"/>
            <p:nvPr/>
          </p:nvSpPr>
          <p:spPr>
            <a:xfrm>
              <a:off x="45720" y="47938"/>
              <a:ext cx="1996420" cy="269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latin typeface="Montserrat"/>
                  <a:ea typeface="Montserrat"/>
                  <a:cs typeface="Montserrat"/>
                  <a:sym typeface="Montserrat"/>
                </a:defRPr>
              </a:lvl1pPr>
            </a:lstStyle>
            <a:p>
              <a:r>
                <a:rPr sz="1100" b="1"/>
                <a:t>Temuan Ketaatan</a:t>
              </a:r>
            </a:p>
          </p:txBody>
        </p:sp>
      </p:grpSp>
      <p:grpSp>
        <p:nvGrpSpPr>
          <p:cNvPr id="184" name="Rectangle 14">
            <a:extLst>
              <a:ext uri="{FF2B5EF4-FFF2-40B4-BE49-F238E27FC236}">
                <a16:creationId xmlns:a16="http://schemas.microsoft.com/office/drawing/2014/main" id="{D2959A5E-FAFD-4B09-9B58-2F0EE92A521F}"/>
              </a:ext>
            </a:extLst>
          </p:cNvPr>
          <p:cNvGrpSpPr/>
          <p:nvPr/>
        </p:nvGrpSpPr>
        <p:grpSpPr>
          <a:xfrm>
            <a:off x="2250740" y="4591880"/>
            <a:ext cx="2087862" cy="365118"/>
            <a:chOff x="0" y="0"/>
            <a:chExt cx="2087859" cy="365117"/>
          </a:xfrm>
        </p:grpSpPr>
        <p:sp>
          <p:nvSpPr>
            <p:cNvPr id="185" name="Rectangle">
              <a:extLst>
                <a:ext uri="{FF2B5EF4-FFF2-40B4-BE49-F238E27FC236}">
                  <a16:creationId xmlns:a16="http://schemas.microsoft.com/office/drawing/2014/main" id="{C3A5FFF8-0D7D-48D9-AE62-CF40F9B2A503}"/>
                </a:ext>
              </a:extLst>
            </p:cNvPr>
            <p:cNvSpPr/>
            <p:nvPr/>
          </p:nvSpPr>
          <p:spPr>
            <a:xfrm>
              <a:off x="0" y="-1"/>
              <a:ext cx="2087860" cy="365119"/>
            </a:xfrm>
            <a:prstGeom prst="rect">
              <a:avLst/>
            </a:prstGeom>
            <a:solidFill>
              <a:srgbClr val="FFE699"/>
            </a:solidFill>
            <a:ln w="12700" cap="flat">
              <a:noFill/>
              <a:miter lim="400000"/>
            </a:ln>
            <a:effectLst/>
          </p:spPr>
          <p:txBody>
            <a:bodyPr wrap="square" lIns="45719" tIns="45719" rIns="45719" bIns="45719" numCol="1" anchor="ctr">
              <a:noAutofit/>
            </a:bodyPr>
            <a:lstStyle/>
            <a:p>
              <a:pPr algn="ctr">
                <a:defRPr sz="1200">
                  <a:latin typeface="Montserrat"/>
                  <a:ea typeface="Montserrat"/>
                  <a:cs typeface="Montserrat"/>
                  <a:sym typeface="Montserrat"/>
                </a:defRPr>
              </a:pPr>
              <a:endParaRPr sz="1100" b="1"/>
            </a:p>
          </p:txBody>
        </p:sp>
        <p:sp>
          <p:nvSpPr>
            <p:cNvPr id="186" name="TL Rekomendasi">
              <a:extLst>
                <a:ext uri="{FF2B5EF4-FFF2-40B4-BE49-F238E27FC236}">
                  <a16:creationId xmlns:a16="http://schemas.microsoft.com/office/drawing/2014/main" id="{F36FE704-E47F-4B9E-A427-BF611F3E6BD1}"/>
                </a:ext>
              </a:extLst>
            </p:cNvPr>
            <p:cNvSpPr txBox="1"/>
            <p:nvPr/>
          </p:nvSpPr>
          <p:spPr>
            <a:xfrm>
              <a:off x="45720" y="47938"/>
              <a:ext cx="1996420" cy="269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latin typeface="Montserrat"/>
                  <a:ea typeface="Montserrat"/>
                  <a:cs typeface="Montserrat"/>
                  <a:sym typeface="Montserrat"/>
                </a:defRPr>
              </a:lvl1pPr>
            </a:lstStyle>
            <a:p>
              <a:r>
                <a:rPr sz="1100" b="1"/>
                <a:t>TL Rekomendasi</a:t>
              </a:r>
            </a:p>
          </p:txBody>
        </p:sp>
      </p:grpSp>
      <p:grpSp>
        <p:nvGrpSpPr>
          <p:cNvPr id="187" name="Rectangle 15">
            <a:extLst>
              <a:ext uri="{FF2B5EF4-FFF2-40B4-BE49-F238E27FC236}">
                <a16:creationId xmlns:a16="http://schemas.microsoft.com/office/drawing/2014/main" id="{08B42E29-5095-43AC-A3AB-DF728C523A41}"/>
              </a:ext>
            </a:extLst>
          </p:cNvPr>
          <p:cNvGrpSpPr/>
          <p:nvPr/>
        </p:nvGrpSpPr>
        <p:grpSpPr>
          <a:xfrm>
            <a:off x="2250741" y="5005593"/>
            <a:ext cx="2087862" cy="447041"/>
            <a:chOff x="0" y="0"/>
            <a:chExt cx="2087859" cy="447040"/>
          </a:xfrm>
        </p:grpSpPr>
        <p:sp>
          <p:nvSpPr>
            <p:cNvPr id="188" name="Rectangle">
              <a:extLst>
                <a:ext uri="{FF2B5EF4-FFF2-40B4-BE49-F238E27FC236}">
                  <a16:creationId xmlns:a16="http://schemas.microsoft.com/office/drawing/2014/main" id="{ABABFDE4-0BF8-4943-89D1-B68D3D688ED3}"/>
                </a:ext>
              </a:extLst>
            </p:cNvPr>
            <p:cNvSpPr/>
            <p:nvPr/>
          </p:nvSpPr>
          <p:spPr>
            <a:xfrm>
              <a:off x="0" y="40961"/>
              <a:ext cx="2087860" cy="365118"/>
            </a:xfrm>
            <a:prstGeom prst="rect">
              <a:avLst/>
            </a:prstGeom>
            <a:solidFill>
              <a:srgbClr val="FFE699"/>
            </a:solidFill>
            <a:ln w="12700" cap="flat">
              <a:noFill/>
              <a:miter lim="400000"/>
            </a:ln>
            <a:effectLst/>
          </p:spPr>
          <p:txBody>
            <a:bodyPr wrap="square" lIns="45719" tIns="45719" rIns="45719" bIns="45719" numCol="1" anchor="ctr">
              <a:noAutofit/>
            </a:bodyPr>
            <a:lstStyle/>
            <a:p>
              <a:pPr algn="ctr">
                <a:defRPr sz="1200">
                  <a:latin typeface="Montserrat"/>
                  <a:ea typeface="Montserrat"/>
                  <a:cs typeface="Montserrat"/>
                  <a:sym typeface="Montserrat"/>
                </a:defRPr>
              </a:pPr>
              <a:endParaRPr sz="1100" b="1"/>
            </a:p>
          </p:txBody>
        </p:sp>
        <p:sp>
          <p:nvSpPr>
            <p:cNvPr id="189" name="Pemanfaatan Hasil Pengawasan Ketaatan">
              <a:extLst>
                <a:ext uri="{FF2B5EF4-FFF2-40B4-BE49-F238E27FC236}">
                  <a16:creationId xmlns:a16="http://schemas.microsoft.com/office/drawing/2014/main" id="{B9CCC803-C826-416A-9BBF-9E9602F68BAB}"/>
                </a:ext>
              </a:extLst>
            </p:cNvPr>
            <p:cNvSpPr txBox="1"/>
            <p:nvPr/>
          </p:nvSpPr>
          <p:spPr>
            <a:xfrm>
              <a:off x="45719" y="0"/>
              <a:ext cx="1996421" cy="447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latin typeface="Montserrat"/>
                  <a:ea typeface="Montserrat"/>
                  <a:cs typeface="Montserrat"/>
                  <a:sym typeface="Montserrat"/>
                </a:defRPr>
              </a:lvl1pPr>
            </a:lstStyle>
            <a:p>
              <a:r>
                <a:rPr sz="1100" b="1"/>
                <a:t>Pemanfaatan Hasil Pengawasan Ketaatan</a:t>
              </a:r>
            </a:p>
          </p:txBody>
        </p:sp>
      </p:grpSp>
      <p:grpSp>
        <p:nvGrpSpPr>
          <p:cNvPr id="190" name="Rectangle 16">
            <a:extLst>
              <a:ext uri="{FF2B5EF4-FFF2-40B4-BE49-F238E27FC236}">
                <a16:creationId xmlns:a16="http://schemas.microsoft.com/office/drawing/2014/main" id="{F294F5B0-DB03-432C-AADD-294E9A86D778}"/>
              </a:ext>
            </a:extLst>
          </p:cNvPr>
          <p:cNvGrpSpPr/>
          <p:nvPr/>
        </p:nvGrpSpPr>
        <p:grpSpPr>
          <a:xfrm>
            <a:off x="2250739" y="5501231"/>
            <a:ext cx="2087862" cy="365118"/>
            <a:chOff x="0" y="0"/>
            <a:chExt cx="2087859" cy="365117"/>
          </a:xfrm>
        </p:grpSpPr>
        <p:sp>
          <p:nvSpPr>
            <p:cNvPr id="191" name="Rectangle">
              <a:extLst>
                <a:ext uri="{FF2B5EF4-FFF2-40B4-BE49-F238E27FC236}">
                  <a16:creationId xmlns:a16="http://schemas.microsoft.com/office/drawing/2014/main" id="{0116868F-B5A8-44E9-A1CB-E5466A3AF8F6}"/>
                </a:ext>
              </a:extLst>
            </p:cNvPr>
            <p:cNvSpPr/>
            <p:nvPr/>
          </p:nvSpPr>
          <p:spPr>
            <a:xfrm>
              <a:off x="0" y="-1"/>
              <a:ext cx="2087860" cy="365119"/>
            </a:xfrm>
            <a:prstGeom prst="rect">
              <a:avLst/>
            </a:prstGeom>
            <a:solidFill>
              <a:srgbClr val="FFE699"/>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100" b="1"/>
            </a:p>
          </p:txBody>
        </p:sp>
        <p:sp>
          <p:nvSpPr>
            <p:cNvPr id="192" name="Temuan Kinerja (3E)">
              <a:extLst>
                <a:ext uri="{FF2B5EF4-FFF2-40B4-BE49-F238E27FC236}">
                  <a16:creationId xmlns:a16="http://schemas.microsoft.com/office/drawing/2014/main" id="{38147879-ED55-40E8-861A-72D314471723}"/>
                </a:ext>
              </a:extLst>
            </p:cNvPr>
            <p:cNvSpPr txBox="1"/>
            <p:nvPr/>
          </p:nvSpPr>
          <p:spPr>
            <a:xfrm>
              <a:off x="45720" y="47938"/>
              <a:ext cx="1996420" cy="269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latin typeface="Montserrat"/>
                  <a:ea typeface="Montserrat"/>
                  <a:cs typeface="Montserrat"/>
                  <a:sym typeface="Montserrat"/>
                </a:defRPr>
              </a:lvl1pPr>
            </a:lstStyle>
            <a:p>
              <a:r>
                <a:rPr sz="1100" b="1"/>
                <a:t>Temuan Kinerja (3E)</a:t>
              </a:r>
            </a:p>
          </p:txBody>
        </p:sp>
      </p:grpSp>
      <p:grpSp>
        <p:nvGrpSpPr>
          <p:cNvPr id="193" name="Rectangle 24">
            <a:extLst>
              <a:ext uri="{FF2B5EF4-FFF2-40B4-BE49-F238E27FC236}">
                <a16:creationId xmlns:a16="http://schemas.microsoft.com/office/drawing/2014/main" id="{62E3BC61-9E40-428C-A7D9-2A78D62D79BB}"/>
              </a:ext>
            </a:extLst>
          </p:cNvPr>
          <p:cNvGrpSpPr/>
          <p:nvPr/>
        </p:nvGrpSpPr>
        <p:grpSpPr>
          <a:xfrm>
            <a:off x="2284142" y="3404918"/>
            <a:ext cx="2087862" cy="447041"/>
            <a:chOff x="0" y="0"/>
            <a:chExt cx="2087859" cy="447040"/>
          </a:xfrm>
        </p:grpSpPr>
        <p:sp>
          <p:nvSpPr>
            <p:cNvPr id="194" name="Rectangle">
              <a:extLst>
                <a:ext uri="{FF2B5EF4-FFF2-40B4-BE49-F238E27FC236}">
                  <a16:creationId xmlns:a16="http://schemas.microsoft.com/office/drawing/2014/main" id="{18292E51-7165-4D0E-9196-01C96ADE3E1E}"/>
                </a:ext>
              </a:extLst>
            </p:cNvPr>
            <p:cNvSpPr/>
            <p:nvPr/>
          </p:nvSpPr>
          <p:spPr>
            <a:xfrm>
              <a:off x="0" y="40961"/>
              <a:ext cx="2087860" cy="365118"/>
            </a:xfrm>
            <a:prstGeom prst="rect">
              <a:avLst/>
            </a:prstGeom>
            <a:solidFill>
              <a:srgbClr val="FBE5D6"/>
            </a:solidFill>
            <a:ln w="12700" cap="flat">
              <a:noFill/>
              <a:miter lim="400000"/>
            </a:ln>
            <a:effectLst/>
          </p:spPr>
          <p:txBody>
            <a:bodyPr wrap="square" lIns="45719" tIns="45719" rIns="45719" bIns="45719" numCol="1" anchor="ctr">
              <a:noAutofit/>
            </a:bodyPr>
            <a:lstStyle/>
            <a:p>
              <a:pPr algn="ctr">
                <a:defRPr sz="1200">
                  <a:latin typeface="Montserrat"/>
                  <a:ea typeface="Montserrat"/>
                  <a:cs typeface="Montserrat"/>
                  <a:sym typeface="Montserrat"/>
                </a:defRPr>
              </a:pPr>
              <a:endParaRPr sz="1100" b="1"/>
            </a:p>
          </p:txBody>
        </p:sp>
        <p:sp>
          <p:nvSpPr>
            <p:cNvPr id="195" name="Atensi yang diberikan APIP untuk Perbaikan">
              <a:extLst>
                <a:ext uri="{FF2B5EF4-FFF2-40B4-BE49-F238E27FC236}">
                  <a16:creationId xmlns:a16="http://schemas.microsoft.com/office/drawing/2014/main" id="{9BCD0AD1-C9C0-481B-8057-E62EE26BC5D0}"/>
                </a:ext>
              </a:extLst>
            </p:cNvPr>
            <p:cNvSpPr txBox="1"/>
            <p:nvPr/>
          </p:nvSpPr>
          <p:spPr>
            <a:xfrm>
              <a:off x="45719" y="0"/>
              <a:ext cx="1996421" cy="447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latin typeface="Montserrat"/>
                  <a:ea typeface="Montserrat"/>
                  <a:cs typeface="Montserrat"/>
                  <a:sym typeface="Montserrat"/>
                </a:defRPr>
              </a:lvl1pPr>
            </a:lstStyle>
            <a:p>
              <a:r>
                <a:rPr sz="1100" b="1"/>
                <a:t>Atensi yang diberikan APIP untuk Perbaikan</a:t>
              </a:r>
            </a:p>
          </p:txBody>
        </p:sp>
      </p:grpSp>
      <p:grpSp>
        <p:nvGrpSpPr>
          <p:cNvPr id="196" name="Rectangle 22">
            <a:extLst>
              <a:ext uri="{FF2B5EF4-FFF2-40B4-BE49-F238E27FC236}">
                <a16:creationId xmlns:a16="http://schemas.microsoft.com/office/drawing/2014/main" id="{6923D5F3-BF4B-4932-B704-5EC88AFC2E9D}"/>
              </a:ext>
            </a:extLst>
          </p:cNvPr>
          <p:cNvGrpSpPr/>
          <p:nvPr/>
        </p:nvGrpSpPr>
        <p:grpSpPr>
          <a:xfrm>
            <a:off x="2275934" y="2087157"/>
            <a:ext cx="2096213" cy="447041"/>
            <a:chOff x="0" y="0"/>
            <a:chExt cx="2096211" cy="447040"/>
          </a:xfrm>
        </p:grpSpPr>
        <p:sp>
          <p:nvSpPr>
            <p:cNvPr id="197" name="Rectangle">
              <a:extLst>
                <a:ext uri="{FF2B5EF4-FFF2-40B4-BE49-F238E27FC236}">
                  <a16:creationId xmlns:a16="http://schemas.microsoft.com/office/drawing/2014/main" id="{0087358B-6228-49E3-8BB0-6EB28E008AFD}"/>
                </a:ext>
              </a:extLst>
            </p:cNvPr>
            <p:cNvSpPr/>
            <p:nvPr/>
          </p:nvSpPr>
          <p:spPr>
            <a:xfrm>
              <a:off x="0" y="40961"/>
              <a:ext cx="2096212" cy="365118"/>
            </a:xfrm>
            <a:prstGeom prst="rect">
              <a:avLst/>
            </a:prstGeom>
            <a:solidFill>
              <a:srgbClr val="DBDBDB"/>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100" b="1"/>
            </a:p>
          </p:txBody>
        </p:sp>
        <p:sp>
          <p:nvSpPr>
            <p:cNvPr id="198" name="Pemanfaatan Hasil Pengawasan GRC">
              <a:extLst>
                <a:ext uri="{FF2B5EF4-FFF2-40B4-BE49-F238E27FC236}">
                  <a16:creationId xmlns:a16="http://schemas.microsoft.com/office/drawing/2014/main" id="{A7644986-EFD6-4409-ABB0-0E7A60F8E7DD}"/>
                </a:ext>
              </a:extLst>
            </p:cNvPr>
            <p:cNvSpPr txBox="1"/>
            <p:nvPr/>
          </p:nvSpPr>
          <p:spPr>
            <a:xfrm>
              <a:off x="45719" y="0"/>
              <a:ext cx="2004773" cy="447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latin typeface="Montserrat"/>
                  <a:ea typeface="Montserrat"/>
                  <a:cs typeface="Montserrat"/>
                  <a:sym typeface="Montserrat"/>
                </a:defRPr>
              </a:lvl1pPr>
            </a:lstStyle>
            <a:p>
              <a:r>
                <a:rPr sz="1100" b="1"/>
                <a:t>Pemanfaatan Hasil Pengawasan GRC</a:t>
              </a:r>
            </a:p>
          </p:txBody>
        </p:sp>
      </p:grpSp>
      <p:grpSp>
        <p:nvGrpSpPr>
          <p:cNvPr id="199" name="Rectangle 23">
            <a:extLst>
              <a:ext uri="{FF2B5EF4-FFF2-40B4-BE49-F238E27FC236}">
                <a16:creationId xmlns:a16="http://schemas.microsoft.com/office/drawing/2014/main" id="{15B14C4D-920A-4FF4-AE14-DE738752F8C7}"/>
              </a:ext>
            </a:extLst>
          </p:cNvPr>
          <p:cNvGrpSpPr/>
          <p:nvPr/>
        </p:nvGrpSpPr>
        <p:grpSpPr>
          <a:xfrm>
            <a:off x="2292638" y="2737390"/>
            <a:ext cx="2054459" cy="600162"/>
            <a:chOff x="0" y="12339"/>
            <a:chExt cx="2054456" cy="600161"/>
          </a:xfrm>
        </p:grpSpPr>
        <p:sp>
          <p:nvSpPr>
            <p:cNvPr id="200" name="Rectangle">
              <a:extLst>
                <a:ext uri="{FF2B5EF4-FFF2-40B4-BE49-F238E27FC236}">
                  <a16:creationId xmlns:a16="http://schemas.microsoft.com/office/drawing/2014/main" id="{289AAA1A-016C-4124-841E-279A779875B6}"/>
                </a:ext>
              </a:extLst>
            </p:cNvPr>
            <p:cNvSpPr/>
            <p:nvPr/>
          </p:nvSpPr>
          <p:spPr>
            <a:xfrm>
              <a:off x="0" y="34618"/>
              <a:ext cx="2054456" cy="555604"/>
            </a:xfrm>
            <a:prstGeom prst="rect">
              <a:avLst/>
            </a:prstGeom>
            <a:solidFill>
              <a:srgbClr val="FBE5D6"/>
            </a:solidFill>
            <a:ln w="12700" cap="flat">
              <a:noFill/>
              <a:miter lim="400000"/>
            </a:ln>
            <a:effectLst/>
          </p:spPr>
          <p:txBody>
            <a:bodyPr wrap="square" lIns="45719" tIns="45719" rIns="45719" bIns="45719" numCol="1" anchor="ctr">
              <a:noAutofit/>
            </a:bodyPr>
            <a:lstStyle/>
            <a:p>
              <a:pPr algn="ctr">
                <a:defRPr sz="1200">
                  <a:latin typeface="Montserrat"/>
                  <a:ea typeface="Montserrat"/>
                  <a:cs typeface="Montserrat"/>
                  <a:sym typeface="Montserrat"/>
                </a:defRPr>
              </a:pPr>
              <a:endParaRPr sz="1100" b="1"/>
            </a:p>
          </p:txBody>
        </p:sp>
        <p:sp>
          <p:nvSpPr>
            <p:cNvPr id="201" name="Rencana Aksi atas Saran/Rekomendasi dari Jasa Konsultansi">
              <a:extLst>
                <a:ext uri="{FF2B5EF4-FFF2-40B4-BE49-F238E27FC236}">
                  <a16:creationId xmlns:a16="http://schemas.microsoft.com/office/drawing/2014/main" id="{7529BF60-475F-4D5A-9741-9579788B8FE2}"/>
                </a:ext>
              </a:extLst>
            </p:cNvPr>
            <p:cNvSpPr txBox="1"/>
            <p:nvPr/>
          </p:nvSpPr>
          <p:spPr>
            <a:xfrm>
              <a:off x="45719" y="12339"/>
              <a:ext cx="1963017" cy="6001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latin typeface="Montserrat"/>
                  <a:ea typeface="Montserrat"/>
                  <a:cs typeface="Montserrat"/>
                  <a:sym typeface="Montserrat"/>
                </a:defRPr>
              </a:lvl1pPr>
            </a:lstStyle>
            <a:p>
              <a:r>
                <a:rPr sz="1100" b="1"/>
                <a:t>Rencana Aksi atas Saran/Rekomendasi dari Jasa Konsultansi</a:t>
              </a:r>
            </a:p>
          </p:txBody>
        </p:sp>
      </p:grpSp>
      <p:grpSp>
        <p:nvGrpSpPr>
          <p:cNvPr id="202" name="Rectangle 21">
            <a:extLst>
              <a:ext uri="{FF2B5EF4-FFF2-40B4-BE49-F238E27FC236}">
                <a16:creationId xmlns:a16="http://schemas.microsoft.com/office/drawing/2014/main" id="{E831B553-67CF-4C22-A090-E97A5E9BBD3E}"/>
              </a:ext>
            </a:extLst>
          </p:cNvPr>
          <p:cNvGrpSpPr/>
          <p:nvPr/>
        </p:nvGrpSpPr>
        <p:grpSpPr>
          <a:xfrm>
            <a:off x="2277468" y="1642813"/>
            <a:ext cx="2087863" cy="447041"/>
            <a:chOff x="0" y="0"/>
            <a:chExt cx="2087861" cy="447040"/>
          </a:xfrm>
        </p:grpSpPr>
        <p:sp>
          <p:nvSpPr>
            <p:cNvPr id="203" name="Rectangle">
              <a:extLst>
                <a:ext uri="{FF2B5EF4-FFF2-40B4-BE49-F238E27FC236}">
                  <a16:creationId xmlns:a16="http://schemas.microsoft.com/office/drawing/2014/main" id="{C1A7E4E1-B841-4D25-B1BC-17EF458E2FC1}"/>
                </a:ext>
              </a:extLst>
            </p:cNvPr>
            <p:cNvSpPr/>
            <p:nvPr/>
          </p:nvSpPr>
          <p:spPr>
            <a:xfrm>
              <a:off x="0" y="40961"/>
              <a:ext cx="2087862" cy="365118"/>
            </a:xfrm>
            <a:prstGeom prst="rect">
              <a:avLst/>
            </a:prstGeom>
            <a:solidFill>
              <a:srgbClr val="DBDBDB"/>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100" b="1"/>
            </a:p>
          </p:txBody>
        </p:sp>
        <p:sp>
          <p:nvSpPr>
            <p:cNvPr id="204" name="TL Rekomendasi Hasil Pengawasan GRC">
              <a:extLst>
                <a:ext uri="{FF2B5EF4-FFF2-40B4-BE49-F238E27FC236}">
                  <a16:creationId xmlns:a16="http://schemas.microsoft.com/office/drawing/2014/main" id="{A96A07B7-6865-403A-872A-3F43B8EDAE7F}"/>
                </a:ext>
              </a:extLst>
            </p:cNvPr>
            <p:cNvSpPr txBox="1"/>
            <p:nvPr/>
          </p:nvSpPr>
          <p:spPr>
            <a:xfrm>
              <a:off x="45719" y="0"/>
              <a:ext cx="1996423" cy="447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latin typeface="Montserrat"/>
                  <a:ea typeface="Montserrat"/>
                  <a:cs typeface="Montserrat"/>
                  <a:sym typeface="Montserrat"/>
                </a:defRPr>
              </a:lvl1pPr>
            </a:lstStyle>
            <a:p>
              <a:r>
                <a:rPr sz="1100" b="1"/>
                <a:t>TL Rekomendasi Hasil Pengawasan GRC</a:t>
              </a:r>
            </a:p>
          </p:txBody>
        </p:sp>
      </p:grpSp>
      <p:grpSp>
        <p:nvGrpSpPr>
          <p:cNvPr id="205" name="Rectangle 19">
            <a:extLst>
              <a:ext uri="{FF2B5EF4-FFF2-40B4-BE49-F238E27FC236}">
                <a16:creationId xmlns:a16="http://schemas.microsoft.com/office/drawing/2014/main" id="{FFD3CDF0-C7F8-4A54-853D-EE108D2E36BB}"/>
              </a:ext>
            </a:extLst>
          </p:cNvPr>
          <p:cNvGrpSpPr/>
          <p:nvPr/>
        </p:nvGrpSpPr>
        <p:grpSpPr>
          <a:xfrm>
            <a:off x="2269116" y="741793"/>
            <a:ext cx="2087863" cy="447041"/>
            <a:chOff x="0" y="-1113"/>
            <a:chExt cx="2087860" cy="447040"/>
          </a:xfrm>
        </p:grpSpPr>
        <p:sp>
          <p:nvSpPr>
            <p:cNvPr id="206" name="Rectangle">
              <a:extLst>
                <a:ext uri="{FF2B5EF4-FFF2-40B4-BE49-F238E27FC236}">
                  <a16:creationId xmlns:a16="http://schemas.microsoft.com/office/drawing/2014/main" id="{28CCD7BE-6993-442B-B5E7-8DAAAB448741}"/>
                </a:ext>
              </a:extLst>
            </p:cNvPr>
            <p:cNvSpPr/>
            <p:nvPr/>
          </p:nvSpPr>
          <p:spPr>
            <a:xfrm>
              <a:off x="0" y="40961"/>
              <a:ext cx="2087860" cy="365118"/>
            </a:xfrm>
            <a:prstGeom prst="rect">
              <a:avLst/>
            </a:prstGeom>
            <a:solidFill>
              <a:srgbClr val="DBDBDB"/>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100" b="1"/>
            </a:p>
          </p:txBody>
        </p:sp>
        <p:sp>
          <p:nvSpPr>
            <p:cNvPr id="207" name="Integrasi Hasil Assurance GRC">
              <a:extLst>
                <a:ext uri="{FF2B5EF4-FFF2-40B4-BE49-F238E27FC236}">
                  <a16:creationId xmlns:a16="http://schemas.microsoft.com/office/drawing/2014/main" id="{1F260813-D02A-4A5E-8500-BC96F8F38278}"/>
                </a:ext>
              </a:extLst>
            </p:cNvPr>
            <p:cNvSpPr txBox="1"/>
            <p:nvPr/>
          </p:nvSpPr>
          <p:spPr>
            <a:xfrm>
              <a:off x="45718" y="-1113"/>
              <a:ext cx="1996421" cy="447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latin typeface="Montserrat"/>
                  <a:ea typeface="Montserrat"/>
                  <a:cs typeface="Montserrat"/>
                  <a:sym typeface="Montserrat"/>
                </a:defRPr>
              </a:lvl1pPr>
            </a:lstStyle>
            <a:p>
              <a:r>
                <a:rPr sz="1100" b="1" dirty="0"/>
                <a:t>Integrasi Hasil Assurance GRC</a:t>
              </a:r>
            </a:p>
          </p:txBody>
        </p:sp>
      </p:grpSp>
      <p:grpSp>
        <p:nvGrpSpPr>
          <p:cNvPr id="208" name="Rectangle 20">
            <a:extLst>
              <a:ext uri="{FF2B5EF4-FFF2-40B4-BE49-F238E27FC236}">
                <a16:creationId xmlns:a16="http://schemas.microsoft.com/office/drawing/2014/main" id="{BD163109-42BC-482B-80D2-1ABAE6D41CF5}"/>
              </a:ext>
            </a:extLst>
          </p:cNvPr>
          <p:cNvGrpSpPr/>
          <p:nvPr/>
        </p:nvGrpSpPr>
        <p:grpSpPr>
          <a:xfrm>
            <a:off x="2269115" y="1189202"/>
            <a:ext cx="2087862" cy="447041"/>
            <a:chOff x="0" y="0"/>
            <a:chExt cx="2087859" cy="447040"/>
          </a:xfrm>
        </p:grpSpPr>
        <p:sp>
          <p:nvSpPr>
            <p:cNvPr id="209" name="Rectangle">
              <a:extLst>
                <a:ext uri="{FF2B5EF4-FFF2-40B4-BE49-F238E27FC236}">
                  <a16:creationId xmlns:a16="http://schemas.microsoft.com/office/drawing/2014/main" id="{55A41FDC-316D-47B7-9E8F-5C5A3B5D8C37}"/>
                </a:ext>
              </a:extLst>
            </p:cNvPr>
            <p:cNvSpPr/>
            <p:nvPr/>
          </p:nvSpPr>
          <p:spPr>
            <a:xfrm>
              <a:off x="0" y="40961"/>
              <a:ext cx="2087860" cy="365118"/>
            </a:xfrm>
            <a:prstGeom prst="rect">
              <a:avLst/>
            </a:prstGeom>
            <a:solidFill>
              <a:srgbClr val="DBDBDB"/>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100" b="1"/>
            </a:p>
          </p:txBody>
        </p:sp>
        <p:sp>
          <p:nvSpPr>
            <p:cNvPr id="210" name="Temuan Pengawasan atas GRC">
              <a:extLst>
                <a:ext uri="{FF2B5EF4-FFF2-40B4-BE49-F238E27FC236}">
                  <a16:creationId xmlns:a16="http://schemas.microsoft.com/office/drawing/2014/main" id="{51A5D6FE-63D5-498F-AB37-786679B1C392}"/>
                </a:ext>
              </a:extLst>
            </p:cNvPr>
            <p:cNvSpPr txBox="1"/>
            <p:nvPr/>
          </p:nvSpPr>
          <p:spPr>
            <a:xfrm>
              <a:off x="45719" y="0"/>
              <a:ext cx="1996421" cy="447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a:latin typeface="Montserrat"/>
                  <a:ea typeface="Montserrat"/>
                  <a:cs typeface="Montserrat"/>
                  <a:sym typeface="Montserrat"/>
                </a:defRPr>
              </a:lvl1pPr>
            </a:lstStyle>
            <a:p>
              <a:r>
                <a:rPr sz="1100" b="1"/>
                <a:t>Temuan Pengawasan atas GRC</a:t>
              </a:r>
            </a:p>
          </p:txBody>
        </p:sp>
      </p:grpSp>
      <p:grpSp>
        <p:nvGrpSpPr>
          <p:cNvPr id="211" name="Google Shape;472;p12">
            <a:extLst>
              <a:ext uri="{FF2B5EF4-FFF2-40B4-BE49-F238E27FC236}">
                <a16:creationId xmlns:a16="http://schemas.microsoft.com/office/drawing/2014/main" id="{BE8B3961-5D3A-4BBE-93F8-B64CF1619CBE}"/>
              </a:ext>
            </a:extLst>
          </p:cNvPr>
          <p:cNvGrpSpPr/>
          <p:nvPr/>
        </p:nvGrpSpPr>
        <p:grpSpPr>
          <a:xfrm>
            <a:off x="5458951" y="610717"/>
            <a:ext cx="1547502" cy="1286746"/>
            <a:chOff x="4031" y="0"/>
            <a:chExt cx="1547500" cy="1286745"/>
          </a:xfrm>
        </p:grpSpPr>
        <p:sp>
          <p:nvSpPr>
            <p:cNvPr id="212" name="Google Shape;473;p12">
              <a:extLst>
                <a:ext uri="{FF2B5EF4-FFF2-40B4-BE49-F238E27FC236}">
                  <a16:creationId xmlns:a16="http://schemas.microsoft.com/office/drawing/2014/main" id="{FBBE8B72-E07E-4A06-8CA1-8B88BC898570}"/>
                </a:ext>
              </a:extLst>
            </p:cNvPr>
            <p:cNvSpPr/>
            <p:nvPr/>
          </p:nvSpPr>
          <p:spPr>
            <a:xfrm>
              <a:off x="102680" y="0"/>
              <a:ext cx="1361933" cy="1286745"/>
            </a:xfrm>
            <a:prstGeom prst="ellipse">
              <a:avLst/>
            </a:prstGeom>
            <a:solidFill>
              <a:srgbClr val="F8CBAD"/>
            </a:solidFill>
            <a:ln w="12700" cap="flat">
              <a:noFill/>
              <a:miter lim="400000"/>
            </a:ln>
            <a:effectLst/>
          </p:spPr>
          <p:txBody>
            <a:bodyPr wrap="square" lIns="45719" tIns="45719" rIns="45719" bIns="45719" numCol="1" anchor="ctr">
              <a:noAutofit/>
            </a:bodyPr>
            <a:lstStyle/>
            <a:p>
              <a:pPr algn="ctr">
                <a:defRPr sz="1200">
                  <a:solidFill>
                    <a:srgbClr val="FFFFFF"/>
                  </a:solidFill>
                  <a:latin typeface="Montserrat"/>
                  <a:ea typeface="Montserrat"/>
                  <a:cs typeface="Montserrat"/>
                  <a:sym typeface="Montserrat"/>
                </a:defRPr>
              </a:pPr>
              <a:endParaRPr/>
            </a:p>
          </p:txBody>
        </p:sp>
        <p:sp>
          <p:nvSpPr>
            <p:cNvPr id="213" name="Google Shape;474;p12">
              <a:extLst>
                <a:ext uri="{FF2B5EF4-FFF2-40B4-BE49-F238E27FC236}">
                  <a16:creationId xmlns:a16="http://schemas.microsoft.com/office/drawing/2014/main" id="{13589402-01D9-4DB1-87B8-05F4ACD04F17}"/>
                </a:ext>
              </a:extLst>
            </p:cNvPr>
            <p:cNvSpPr txBox="1"/>
            <p:nvPr/>
          </p:nvSpPr>
          <p:spPr>
            <a:xfrm>
              <a:off x="4031" y="308397"/>
              <a:ext cx="1547500" cy="802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p>
              <a:pPr algn="ctr">
                <a:defRPr sz="1200" b="1">
                  <a:latin typeface="Montserrat"/>
                  <a:ea typeface="Montserrat"/>
                  <a:cs typeface="Montserrat"/>
                  <a:sym typeface="Montserrat"/>
                </a:defRPr>
              </a:pPr>
              <a:r>
                <a:rPr dirty="0"/>
                <a:t>EFEKTIVITAS </a:t>
              </a:r>
              <a:endParaRPr sz="1400" dirty="0">
                <a:latin typeface="Arial"/>
                <a:ea typeface="Arial"/>
                <a:cs typeface="Arial"/>
                <a:sym typeface="Arial"/>
              </a:endParaRPr>
            </a:p>
            <a:p>
              <a:pPr algn="ctr">
                <a:defRPr sz="1200" b="1">
                  <a:latin typeface="Montserrat"/>
                  <a:ea typeface="Montserrat"/>
                  <a:cs typeface="Montserrat"/>
                  <a:sym typeface="Montserrat"/>
                </a:defRPr>
              </a:pPr>
              <a:r>
                <a:rPr dirty="0"/>
                <a:t>DAN EFISIENSI PENCAPAIAN TUJUAN</a:t>
              </a:r>
            </a:p>
          </p:txBody>
        </p:sp>
      </p:grpSp>
      <p:grpSp>
        <p:nvGrpSpPr>
          <p:cNvPr id="223" name="Google Shape;472;p12">
            <a:extLst>
              <a:ext uri="{FF2B5EF4-FFF2-40B4-BE49-F238E27FC236}">
                <a16:creationId xmlns:a16="http://schemas.microsoft.com/office/drawing/2014/main" id="{98766614-6DC5-4396-91C5-E502AD5BB033}"/>
              </a:ext>
            </a:extLst>
          </p:cNvPr>
          <p:cNvGrpSpPr/>
          <p:nvPr/>
        </p:nvGrpSpPr>
        <p:grpSpPr>
          <a:xfrm>
            <a:off x="5458951" y="638708"/>
            <a:ext cx="1547502" cy="1286746"/>
            <a:chOff x="4031" y="0"/>
            <a:chExt cx="1547500" cy="1286745"/>
          </a:xfrm>
        </p:grpSpPr>
        <p:sp>
          <p:nvSpPr>
            <p:cNvPr id="224" name="Google Shape;473;p12">
              <a:extLst>
                <a:ext uri="{FF2B5EF4-FFF2-40B4-BE49-F238E27FC236}">
                  <a16:creationId xmlns:a16="http://schemas.microsoft.com/office/drawing/2014/main" id="{9A6847C5-5E36-4723-99EB-3F008BA96EEA}"/>
                </a:ext>
              </a:extLst>
            </p:cNvPr>
            <p:cNvSpPr/>
            <p:nvPr/>
          </p:nvSpPr>
          <p:spPr>
            <a:xfrm>
              <a:off x="102680" y="0"/>
              <a:ext cx="1361933" cy="1286745"/>
            </a:xfrm>
            <a:prstGeom prst="ellipse">
              <a:avLst/>
            </a:prstGeom>
            <a:solidFill>
              <a:srgbClr val="F8CBAD"/>
            </a:solidFill>
            <a:ln w="12700" cap="flat">
              <a:noFill/>
              <a:miter lim="400000"/>
            </a:ln>
            <a:effectLst/>
          </p:spPr>
          <p:txBody>
            <a:bodyPr wrap="square" lIns="45719" tIns="45719" rIns="45719" bIns="45719" numCol="1" anchor="ctr">
              <a:noAutofit/>
            </a:bodyPr>
            <a:lstStyle/>
            <a:p>
              <a:pPr algn="ctr">
                <a:defRPr sz="1200">
                  <a:solidFill>
                    <a:srgbClr val="FFFFFF"/>
                  </a:solidFill>
                  <a:latin typeface="Montserrat"/>
                  <a:ea typeface="Montserrat"/>
                  <a:cs typeface="Montserrat"/>
                  <a:sym typeface="Montserrat"/>
                </a:defRPr>
              </a:pPr>
              <a:endParaRPr/>
            </a:p>
          </p:txBody>
        </p:sp>
        <p:sp>
          <p:nvSpPr>
            <p:cNvPr id="225" name="Google Shape;474;p12">
              <a:extLst>
                <a:ext uri="{FF2B5EF4-FFF2-40B4-BE49-F238E27FC236}">
                  <a16:creationId xmlns:a16="http://schemas.microsoft.com/office/drawing/2014/main" id="{3B646F59-F06F-4751-B8A9-E914A7214446}"/>
                </a:ext>
              </a:extLst>
            </p:cNvPr>
            <p:cNvSpPr txBox="1"/>
            <p:nvPr/>
          </p:nvSpPr>
          <p:spPr>
            <a:xfrm>
              <a:off x="4031" y="307998"/>
              <a:ext cx="1547500" cy="802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p>
              <a:pPr algn="ctr">
                <a:defRPr sz="1200" b="1">
                  <a:latin typeface="Montserrat"/>
                  <a:ea typeface="Montserrat"/>
                  <a:cs typeface="Montserrat"/>
                  <a:sym typeface="Montserrat"/>
                </a:defRPr>
              </a:pPr>
              <a:r>
                <a:rPr dirty="0"/>
                <a:t>EFEKTIVITAS </a:t>
              </a:r>
              <a:endParaRPr sz="1400" dirty="0">
                <a:latin typeface="Arial"/>
                <a:ea typeface="Arial"/>
                <a:cs typeface="Arial"/>
                <a:sym typeface="Arial"/>
              </a:endParaRPr>
            </a:p>
            <a:p>
              <a:pPr algn="ctr">
                <a:defRPr sz="1200" b="1">
                  <a:latin typeface="Montserrat"/>
                  <a:ea typeface="Montserrat"/>
                  <a:cs typeface="Montserrat"/>
                  <a:sym typeface="Montserrat"/>
                </a:defRPr>
              </a:pPr>
              <a:r>
                <a:rPr dirty="0"/>
                <a:t>DAN EFISIENSI PENCAPAIAN TUJUAN</a:t>
              </a:r>
            </a:p>
          </p:txBody>
        </p:sp>
      </p:grpSp>
      <p:grpSp>
        <p:nvGrpSpPr>
          <p:cNvPr id="229" name="Google Shape;472;p12">
            <a:extLst>
              <a:ext uri="{FF2B5EF4-FFF2-40B4-BE49-F238E27FC236}">
                <a16:creationId xmlns:a16="http://schemas.microsoft.com/office/drawing/2014/main" id="{A48BF282-329F-4E04-B96F-5C924EB27AF6}"/>
              </a:ext>
            </a:extLst>
          </p:cNvPr>
          <p:cNvGrpSpPr/>
          <p:nvPr/>
        </p:nvGrpSpPr>
        <p:grpSpPr>
          <a:xfrm>
            <a:off x="5458951" y="639697"/>
            <a:ext cx="1547502" cy="1286746"/>
            <a:chOff x="4031" y="0"/>
            <a:chExt cx="1547500" cy="1286745"/>
          </a:xfrm>
        </p:grpSpPr>
        <p:sp>
          <p:nvSpPr>
            <p:cNvPr id="230" name="Google Shape;473;p12">
              <a:extLst>
                <a:ext uri="{FF2B5EF4-FFF2-40B4-BE49-F238E27FC236}">
                  <a16:creationId xmlns:a16="http://schemas.microsoft.com/office/drawing/2014/main" id="{46FA2402-417B-484E-B8A8-C2844D1232AF}"/>
                </a:ext>
              </a:extLst>
            </p:cNvPr>
            <p:cNvSpPr/>
            <p:nvPr/>
          </p:nvSpPr>
          <p:spPr>
            <a:xfrm>
              <a:off x="102680" y="0"/>
              <a:ext cx="1361933" cy="1286745"/>
            </a:xfrm>
            <a:prstGeom prst="ellipse">
              <a:avLst/>
            </a:prstGeom>
            <a:solidFill>
              <a:srgbClr val="F8CBAD"/>
            </a:solidFill>
            <a:ln w="12700" cap="flat">
              <a:noFill/>
              <a:miter lim="400000"/>
            </a:ln>
            <a:effectLst/>
          </p:spPr>
          <p:txBody>
            <a:bodyPr wrap="square" lIns="45719" tIns="45719" rIns="45719" bIns="45719" numCol="1" anchor="ctr">
              <a:noAutofit/>
            </a:bodyPr>
            <a:lstStyle/>
            <a:p>
              <a:pPr algn="ctr">
                <a:defRPr sz="1200">
                  <a:solidFill>
                    <a:srgbClr val="FFFFFF"/>
                  </a:solidFill>
                  <a:latin typeface="Montserrat"/>
                  <a:ea typeface="Montserrat"/>
                  <a:cs typeface="Montserrat"/>
                  <a:sym typeface="Montserrat"/>
                </a:defRPr>
              </a:pPr>
              <a:endParaRPr/>
            </a:p>
          </p:txBody>
        </p:sp>
        <p:sp>
          <p:nvSpPr>
            <p:cNvPr id="231" name="Google Shape;474;p12">
              <a:extLst>
                <a:ext uri="{FF2B5EF4-FFF2-40B4-BE49-F238E27FC236}">
                  <a16:creationId xmlns:a16="http://schemas.microsoft.com/office/drawing/2014/main" id="{75E32DD0-1CE8-403B-8477-CD7EAD2463BC}"/>
                </a:ext>
              </a:extLst>
            </p:cNvPr>
            <p:cNvSpPr txBox="1"/>
            <p:nvPr/>
          </p:nvSpPr>
          <p:spPr>
            <a:xfrm>
              <a:off x="4031" y="274703"/>
              <a:ext cx="1547500" cy="76939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p>
              <a:pPr algn="ctr">
                <a:defRPr sz="1200" b="1">
                  <a:latin typeface="Montserrat"/>
                  <a:ea typeface="Montserrat"/>
                  <a:cs typeface="Montserrat"/>
                  <a:sym typeface="Montserrat"/>
                </a:defRPr>
              </a:pPr>
              <a:r>
                <a:rPr sz="1100" dirty="0"/>
                <a:t>EFEKTIVITAS </a:t>
              </a:r>
              <a:endParaRPr sz="1200" dirty="0">
                <a:latin typeface="Arial"/>
                <a:ea typeface="Arial"/>
                <a:cs typeface="Arial"/>
                <a:sym typeface="Arial"/>
              </a:endParaRPr>
            </a:p>
            <a:p>
              <a:pPr algn="ctr">
                <a:defRPr sz="1200" b="1">
                  <a:latin typeface="Montserrat"/>
                  <a:ea typeface="Montserrat"/>
                  <a:cs typeface="Montserrat"/>
                  <a:sym typeface="Montserrat"/>
                </a:defRPr>
              </a:pPr>
              <a:r>
                <a:rPr sz="1100" dirty="0"/>
                <a:t>DAN EFISIENSI PENCAPAIAN TUJUAN</a:t>
              </a:r>
            </a:p>
          </p:txBody>
        </p:sp>
      </p:grpSp>
      <p:grpSp>
        <p:nvGrpSpPr>
          <p:cNvPr id="244" name="Google Shape;478;p12">
            <a:extLst>
              <a:ext uri="{FF2B5EF4-FFF2-40B4-BE49-F238E27FC236}">
                <a16:creationId xmlns:a16="http://schemas.microsoft.com/office/drawing/2014/main" id="{9EDD4BBF-7D68-433C-AABB-EE7034CB02E8}"/>
              </a:ext>
            </a:extLst>
          </p:cNvPr>
          <p:cNvGrpSpPr/>
          <p:nvPr/>
        </p:nvGrpSpPr>
        <p:grpSpPr>
          <a:xfrm>
            <a:off x="6096000" y="3869002"/>
            <a:ext cx="1333278" cy="1312598"/>
            <a:chOff x="0" y="0"/>
            <a:chExt cx="1333276" cy="1312597"/>
          </a:xfrm>
        </p:grpSpPr>
        <p:sp>
          <p:nvSpPr>
            <p:cNvPr id="245" name="Google Shape;479;p12">
              <a:extLst>
                <a:ext uri="{FF2B5EF4-FFF2-40B4-BE49-F238E27FC236}">
                  <a16:creationId xmlns:a16="http://schemas.microsoft.com/office/drawing/2014/main" id="{BF4D077B-C39D-40E4-AAB4-FE89F57DEC4C}"/>
                </a:ext>
              </a:extLst>
            </p:cNvPr>
            <p:cNvSpPr/>
            <p:nvPr/>
          </p:nvSpPr>
          <p:spPr>
            <a:xfrm>
              <a:off x="0" y="0"/>
              <a:ext cx="1333276" cy="1312597"/>
            </a:xfrm>
            <a:prstGeom prst="ellipse">
              <a:avLst/>
            </a:prstGeom>
            <a:solidFill>
              <a:srgbClr val="9DC3E6"/>
            </a:solidFill>
            <a:ln w="12700" cap="flat">
              <a:noFill/>
              <a:miter lim="400000"/>
            </a:ln>
            <a:effectLst/>
          </p:spPr>
          <p:txBody>
            <a:bodyPr wrap="square" lIns="45719" tIns="45719" rIns="45719" bIns="45719" numCol="1" anchor="ctr">
              <a:noAutofit/>
            </a:bodyPr>
            <a:lstStyle/>
            <a:p>
              <a:pPr algn="ctr">
                <a:defRPr sz="1200">
                  <a:solidFill>
                    <a:srgbClr val="FFFFFF"/>
                  </a:solidFill>
                  <a:latin typeface="Montserrat"/>
                  <a:ea typeface="Montserrat"/>
                  <a:cs typeface="Montserrat"/>
                  <a:sym typeface="Montserrat"/>
                </a:defRPr>
              </a:pPr>
              <a:endParaRPr/>
            </a:p>
          </p:txBody>
        </p:sp>
        <p:sp>
          <p:nvSpPr>
            <p:cNvPr id="246" name="Google Shape;480;p12">
              <a:extLst>
                <a:ext uri="{FF2B5EF4-FFF2-40B4-BE49-F238E27FC236}">
                  <a16:creationId xmlns:a16="http://schemas.microsoft.com/office/drawing/2014/main" id="{D29A3D24-9B41-4BE9-8677-F0463E17071D}"/>
                </a:ext>
              </a:extLst>
            </p:cNvPr>
            <p:cNvSpPr txBox="1"/>
            <p:nvPr/>
          </p:nvSpPr>
          <p:spPr>
            <a:xfrm>
              <a:off x="10843" y="362692"/>
              <a:ext cx="1311591" cy="6001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1200" b="1">
                  <a:latin typeface="Montserrat"/>
                  <a:ea typeface="Montserrat"/>
                  <a:cs typeface="Montserrat"/>
                  <a:sym typeface="Montserrat"/>
                </a:defRPr>
              </a:lvl1pPr>
            </a:lstStyle>
            <a:p>
              <a:r>
                <a:rPr sz="1100" dirty="0"/>
                <a:t>PENGAMANAN ASET NEGARA/ DAERAH</a:t>
              </a:r>
            </a:p>
          </p:txBody>
        </p:sp>
      </p:grpSp>
      <p:sp>
        <p:nvSpPr>
          <p:cNvPr id="255" name="Indikator pada Penilaian Pencapaian Tujuan SPIP Terintegrasi:…">
            <a:extLst>
              <a:ext uri="{FF2B5EF4-FFF2-40B4-BE49-F238E27FC236}">
                <a16:creationId xmlns:a16="http://schemas.microsoft.com/office/drawing/2014/main" id="{3D84E2D9-6A1C-4458-BE2E-4863BF644623}"/>
              </a:ext>
            </a:extLst>
          </p:cNvPr>
          <p:cNvSpPr txBox="1"/>
          <p:nvPr/>
        </p:nvSpPr>
        <p:spPr>
          <a:xfrm>
            <a:off x="6451447" y="5427585"/>
            <a:ext cx="5374234" cy="1323437"/>
          </a:xfrm>
          <a:prstGeom prst="rect">
            <a:avLst/>
          </a:prstGeom>
          <a:solidFill>
            <a:schemeClr val="bg2">
              <a:lumMod val="90000"/>
            </a:schemeClr>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indent="717550" algn="r">
              <a:defRPr sz="1100">
                <a:latin typeface="Montserrat"/>
                <a:ea typeface="Montserrat"/>
                <a:cs typeface="Montserrat"/>
                <a:sym typeface="Montserrat"/>
              </a:defRPr>
            </a:pPr>
            <a:r>
              <a:rPr sz="1000" b="1" dirty="0" err="1"/>
              <a:t>Indikator</a:t>
            </a:r>
            <a:r>
              <a:rPr sz="1000" b="1" dirty="0"/>
              <a:t> pada </a:t>
            </a:r>
            <a:r>
              <a:rPr sz="1000" b="1" dirty="0" err="1"/>
              <a:t>Penilaian</a:t>
            </a:r>
            <a:r>
              <a:rPr sz="1000" b="1" dirty="0"/>
              <a:t> </a:t>
            </a:r>
            <a:r>
              <a:rPr sz="1000" b="1" dirty="0" err="1"/>
              <a:t>Pencapaian</a:t>
            </a:r>
            <a:r>
              <a:rPr sz="1000" b="1" dirty="0"/>
              <a:t> </a:t>
            </a:r>
            <a:r>
              <a:rPr sz="1000" b="1" dirty="0" err="1"/>
              <a:t>Tujuan</a:t>
            </a:r>
            <a:r>
              <a:rPr sz="1000" b="1" dirty="0"/>
              <a:t> SPIP </a:t>
            </a:r>
            <a:r>
              <a:rPr sz="1000" b="1" dirty="0" err="1"/>
              <a:t>Terintegrasi</a:t>
            </a:r>
            <a:r>
              <a:rPr sz="1000" b="1" dirty="0"/>
              <a:t>:</a:t>
            </a:r>
            <a:endParaRPr sz="1000" b="1" dirty="0">
              <a:solidFill>
                <a:srgbClr val="FFFFFF"/>
              </a:solidFill>
            </a:endParaRPr>
          </a:p>
          <a:p>
            <a:pPr indent="717550" algn="r">
              <a:defRPr sz="1100">
                <a:latin typeface="Montserrat"/>
                <a:ea typeface="Montserrat"/>
                <a:cs typeface="Montserrat"/>
                <a:sym typeface="Montserrat"/>
              </a:defRPr>
            </a:pPr>
            <a:r>
              <a:rPr sz="1000" dirty="0" err="1"/>
              <a:t>Jumlah</a:t>
            </a:r>
            <a:r>
              <a:rPr sz="1000" dirty="0"/>
              <a:t> </a:t>
            </a:r>
            <a:r>
              <a:rPr sz="1000" dirty="0" err="1"/>
              <a:t>temuan</a:t>
            </a:r>
            <a:r>
              <a:rPr sz="1000" dirty="0"/>
              <a:t> </a:t>
            </a:r>
            <a:r>
              <a:rPr sz="1000" dirty="0" err="1"/>
              <a:t>ketidakpatuhan</a:t>
            </a:r>
            <a:r>
              <a:rPr sz="1000" dirty="0"/>
              <a:t> </a:t>
            </a:r>
            <a:r>
              <a:rPr sz="1000" dirty="0" err="1"/>
              <a:t>dalam</a:t>
            </a:r>
            <a:r>
              <a:rPr sz="1000" dirty="0"/>
              <a:t> LHP BPK dan </a:t>
            </a:r>
            <a:r>
              <a:rPr sz="1000" dirty="0" err="1"/>
              <a:t>keterjadian</a:t>
            </a:r>
            <a:r>
              <a:rPr sz="1000" dirty="0"/>
              <a:t> </a:t>
            </a:r>
            <a:r>
              <a:rPr sz="1000" dirty="0" err="1"/>
              <a:t>kasus</a:t>
            </a:r>
            <a:r>
              <a:rPr sz="1000" dirty="0"/>
              <a:t> </a:t>
            </a:r>
            <a:r>
              <a:rPr sz="1000" dirty="0" err="1"/>
              <a:t>korupsi</a:t>
            </a:r>
            <a:r>
              <a:rPr sz="1000" dirty="0"/>
              <a:t>.</a:t>
            </a:r>
            <a:endParaRPr lang="en-US" sz="1000" dirty="0"/>
          </a:p>
          <a:p>
            <a:pPr indent="717550" algn="r">
              <a:defRPr sz="1100">
                <a:latin typeface="Montserrat"/>
                <a:ea typeface="Montserrat"/>
                <a:cs typeface="Montserrat"/>
                <a:sym typeface="Montserrat"/>
              </a:defRPr>
            </a:pPr>
            <a:endParaRPr sz="1000" dirty="0">
              <a:solidFill>
                <a:srgbClr val="FFFFFF"/>
              </a:solidFill>
            </a:endParaRPr>
          </a:p>
          <a:p>
            <a:pPr indent="717550" algn="r">
              <a:defRPr sz="1100">
                <a:latin typeface="Montserrat"/>
                <a:ea typeface="Montserrat"/>
                <a:cs typeface="Montserrat"/>
                <a:sym typeface="Montserrat"/>
              </a:defRPr>
            </a:pPr>
            <a:r>
              <a:rPr sz="1000" b="1" dirty="0" err="1"/>
              <a:t>Indikator</a:t>
            </a:r>
            <a:r>
              <a:rPr sz="1000" b="1" dirty="0"/>
              <a:t> Hasil </a:t>
            </a:r>
            <a:r>
              <a:rPr sz="1000" b="1" dirty="0" err="1"/>
              <a:t>Pengawasan</a:t>
            </a:r>
            <a:r>
              <a:rPr sz="1000" b="1" dirty="0"/>
              <a:t> APIP:</a:t>
            </a:r>
            <a:endParaRPr sz="1000" b="1" dirty="0">
              <a:solidFill>
                <a:srgbClr val="FFFFFF"/>
              </a:solidFill>
            </a:endParaRPr>
          </a:p>
          <a:p>
            <a:pPr indent="717550" algn="r">
              <a:defRPr sz="1100">
                <a:latin typeface="Montserrat"/>
                <a:ea typeface="Montserrat"/>
                <a:cs typeface="Montserrat"/>
                <a:sym typeface="Montserrat"/>
              </a:defRPr>
            </a:pPr>
            <a:r>
              <a:rPr sz="1000" dirty="0" err="1"/>
              <a:t>Temuan</a:t>
            </a:r>
            <a:r>
              <a:rPr sz="1000" dirty="0"/>
              <a:t> </a:t>
            </a:r>
            <a:r>
              <a:rPr sz="1000" dirty="0" err="1"/>
              <a:t>dalam</a:t>
            </a:r>
            <a:r>
              <a:rPr sz="1000" dirty="0"/>
              <a:t> </a:t>
            </a:r>
            <a:r>
              <a:rPr sz="1000" dirty="0" err="1"/>
              <a:t>laporan</a:t>
            </a:r>
            <a:r>
              <a:rPr sz="1000" dirty="0"/>
              <a:t> </a:t>
            </a:r>
            <a:r>
              <a:rPr sz="1000" dirty="0" err="1"/>
              <a:t>hasil</a:t>
            </a:r>
            <a:r>
              <a:rPr sz="1000" dirty="0"/>
              <a:t> </a:t>
            </a:r>
            <a:r>
              <a:rPr sz="1000" dirty="0" err="1"/>
              <a:t>pengawasan</a:t>
            </a:r>
            <a:r>
              <a:rPr sz="1000" dirty="0"/>
              <a:t> APIP, </a:t>
            </a:r>
            <a:r>
              <a:rPr sz="1000" dirty="0" err="1"/>
              <a:t>nilai</a:t>
            </a:r>
            <a:r>
              <a:rPr sz="1000" dirty="0"/>
              <a:t> </a:t>
            </a:r>
            <a:r>
              <a:rPr sz="1000" dirty="0" err="1"/>
              <a:t>penyelamatan</a:t>
            </a:r>
            <a:r>
              <a:rPr sz="1000" dirty="0"/>
              <a:t> </a:t>
            </a:r>
            <a:r>
              <a:rPr sz="1000" dirty="0" err="1"/>
              <a:t>keuangan</a:t>
            </a:r>
            <a:r>
              <a:rPr sz="1000" dirty="0"/>
              <a:t> negara, </a:t>
            </a:r>
            <a:r>
              <a:rPr sz="1000" dirty="0" err="1"/>
              <a:t>tindak</a:t>
            </a:r>
            <a:r>
              <a:rPr sz="1000" dirty="0"/>
              <a:t> </a:t>
            </a:r>
            <a:r>
              <a:rPr sz="1000" dirty="0" err="1"/>
              <a:t>lanjut</a:t>
            </a:r>
            <a:r>
              <a:rPr sz="1000" dirty="0"/>
              <a:t> </a:t>
            </a:r>
            <a:r>
              <a:rPr sz="1000" dirty="0" err="1"/>
              <a:t>rekomendasi</a:t>
            </a:r>
            <a:r>
              <a:rPr sz="1000" dirty="0"/>
              <a:t>,</a:t>
            </a:r>
            <a:endParaRPr lang="en-US" sz="1000" dirty="0"/>
          </a:p>
          <a:p>
            <a:pPr indent="717550" algn="r">
              <a:defRPr sz="1100">
                <a:latin typeface="Montserrat"/>
                <a:ea typeface="Montserrat"/>
                <a:cs typeface="Montserrat"/>
                <a:sym typeface="Montserrat"/>
              </a:defRPr>
            </a:pPr>
            <a:r>
              <a:rPr sz="1000" dirty="0"/>
              <a:t>dan </a:t>
            </a:r>
            <a:r>
              <a:rPr sz="1000" dirty="0" err="1"/>
              <a:t>hasil</a:t>
            </a:r>
            <a:r>
              <a:rPr sz="1000" dirty="0"/>
              <a:t> </a:t>
            </a:r>
            <a:r>
              <a:rPr sz="1000" dirty="0" err="1"/>
              <a:t>pengawasan</a:t>
            </a:r>
            <a:r>
              <a:rPr sz="1000" dirty="0"/>
              <a:t> </a:t>
            </a:r>
            <a:r>
              <a:rPr sz="1000" dirty="0" err="1"/>
              <a:t>ketaatan</a:t>
            </a:r>
            <a:r>
              <a:rPr sz="1000" dirty="0"/>
              <a:t>.</a:t>
            </a:r>
          </a:p>
        </p:txBody>
      </p:sp>
      <p:grpSp>
        <p:nvGrpSpPr>
          <p:cNvPr id="256" name="Google Shape;481;p12">
            <a:extLst>
              <a:ext uri="{FF2B5EF4-FFF2-40B4-BE49-F238E27FC236}">
                <a16:creationId xmlns:a16="http://schemas.microsoft.com/office/drawing/2014/main" id="{2F622238-E59D-4297-AB84-D0B868A3CC73}"/>
              </a:ext>
            </a:extLst>
          </p:cNvPr>
          <p:cNvGrpSpPr/>
          <p:nvPr/>
        </p:nvGrpSpPr>
        <p:grpSpPr>
          <a:xfrm>
            <a:off x="5677123" y="5405238"/>
            <a:ext cx="1333277" cy="1300362"/>
            <a:chOff x="0" y="0"/>
            <a:chExt cx="1333276" cy="1300361"/>
          </a:xfrm>
        </p:grpSpPr>
        <p:sp>
          <p:nvSpPr>
            <p:cNvPr id="257" name="Google Shape;482;p12">
              <a:extLst>
                <a:ext uri="{FF2B5EF4-FFF2-40B4-BE49-F238E27FC236}">
                  <a16:creationId xmlns:a16="http://schemas.microsoft.com/office/drawing/2014/main" id="{CE17B9BF-20DB-4436-98F0-13ABEE51A09A}"/>
                </a:ext>
              </a:extLst>
            </p:cNvPr>
            <p:cNvSpPr/>
            <p:nvPr/>
          </p:nvSpPr>
          <p:spPr>
            <a:xfrm>
              <a:off x="0" y="0"/>
              <a:ext cx="1333276" cy="1300361"/>
            </a:xfrm>
            <a:prstGeom prst="ellipse">
              <a:avLst/>
            </a:prstGeom>
            <a:solidFill>
              <a:srgbClr val="E2F0D9"/>
            </a:solidFill>
            <a:ln w="12700" cap="flat">
              <a:noFill/>
              <a:miter lim="400000"/>
            </a:ln>
            <a:effectLst/>
          </p:spPr>
          <p:txBody>
            <a:bodyPr wrap="square" lIns="45719" tIns="45719" rIns="45719" bIns="45719" numCol="1" anchor="ctr">
              <a:noAutofit/>
            </a:bodyPr>
            <a:lstStyle/>
            <a:p>
              <a:pPr algn="ctr">
                <a:defRPr sz="1200">
                  <a:solidFill>
                    <a:srgbClr val="FFFFFF"/>
                  </a:solidFill>
                  <a:latin typeface="Montserrat"/>
                  <a:ea typeface="Montserrat"/>
                  <a:cs typeface="Montserrat"/>
                  <a:sym typeface="Montserrat"/>
                </a:defRPr>
              </a:pPr>
              <a:endParaRPr/>
            </a:p>
          </p:txBody>
        </p:sp>
        <p:sp>
          <p:nvSpPr>
            <p:cNvPr id="258" name="Google Shape;483;p12">
              <a:extLst>
                <a:ext uri="{FF2B5EF4-FFF2-40B4-BE49-F238E27FC236}">
                  <a16:creationId xmlns:a16="http://schemas.microsoft.com/office/drawing/2014/main" id="{EDAC96A2-68F6-4EFE-B599-D0046E0FFF82}"/>
                </a:ext>
              </a:extLst>
            </p:cNvPr>
            <p:cNvSpPr txBox="1"/>
            <p:nvPr/>
          </p:nvSpPr>
          <p:spPr>
            <a:xfrm>
              <a:off x="6966" y="310558"/>
              <a:ext cx="1311590" cy="6001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1200" b="1">
                  <a:latin typeface="Montserrat"/>
                  <a:ea typeface="Montserrat"/>
                  <a:cs typeface="Montserrat"/>
                  <a:sym typeface="Montserrat"/>
                </a:defRPr>
              </a:lvl1pPr>
            </a:lstStyle>
            <a:p>
              <a:r>
                <a:rPr sz="1100" dirty="0"/>
                <a:t>KETAATAN TERHADAP PERATURAN</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TextBox 4"/>
          <p:cNvSpPr txBox="1"/>
          <p:nvPr/>
        </p:nvSpPr>
        <p:spPr>
          <a:xfrm>
            <a:off x="60332" y="-3150"/>
            <a:ext cx="12109855" cy="4370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914377">
              <a:defRPr sz="2400" b="1">
                <a:solidFill>
                  <a:srgbClr val="FFFFFF"/>
                </a:solidFill>
                <a:latin typeface="Arial"/>
                <a:ea typeface="Arial"/>
                <a:cs typeface="Arial"/>
                <a:sym typeface="Arial"/>
              </a:defRPr>
            </a:lvl1pPr>
          </a:lstStyle>
          <a:p>
            <a:r>
              <a:t>KARAKTERISTIK LEVEL KAPABILITAS APIP</a:t>
            </a:r>
          </a:p>
        </p:txBody>
      </p:sp>
      <p:grpSp>
        <p:nvGrpSpPr>
          <p:cNvPr id="321" name="Group 5"/>
          <p:cNvGrpSpPr/>
          <p:nvPr/>
        </p:nvGrpSpPr>
        <p:grpSpPr>
          <a:xfrm>
            <a:off x="76200" y="822240"/>
            <a:ext cx="11722351" cy="5863393"/>
            <a:chOff x="0" y="-1"/>
            <a:chExt cx="11722349" cy="5863391"/>
          </a:xfrm>
        </p:grpSpPr>
        <p:sp>
          <p:nvSpPr>
            <p:cNvPr id="290" name="Arrow: Up 6"/>
            <p:cNvSpPr/>
            <p:nvPr/>
          </p:nvSpPr>
          <p:spPr>
            <a:xfrm>
              <a:off x="0" y="-1"/>
              <a:ext cx="1445588" cy="5854874"/>
            </a:xfrm>
            <a:custGeom>
              <a:avLst/>
              <a:gdLst/>
              <a:ahLst/>
              <a:cxnLst>
                <a:cxn ang="0">
                  <a:pos x="wd2" y="hd2"/>
                </a:cxn>
                <a:cxn ang="5400000">
                  <a:pos x="wd2" y="hd2"/>
                </a:cxn>
                <a:cxn ang="10800000">
                  <a:pos x="wd2" y="hd2"/>
                </a:cxn>
                <a:cxn ang="16200000">
                  <a:pos x="wd2" y="hd2"/>
                </a:cxn>
              </a:cxnLst>
              <a:rect l="0" t="0" r="r" b="b"/>
              <a:pathLst>
                <a:path w="21600" h="21600" extrusionOk="0">
                  <a:moveTo>
                    <a:pt x="0" y="2667"/>
                  </a:moveTo>
                  <a:lnTo>
                    <a:pt x="10800" y="0"/>
                  </a:lnTo>
                  <a:lnTo>
                    <a:pt x="21600" y="2667"/>
                  </a:lnTo>
                  <a:lnTo>
                    <a:pt x="16200" y="2667"/>
                  </a:lnTo>
                  <a:lnTo>
                    <a:pt x="16200" y="21600"/>
                  </a:lnTo>
                  <a:lnTo>
                    <a:pt x="5400" y="21600"/>
                  </a:lnTo>
                  <a:lnTo>
                    <a:pt x="5400" y="2667"/>
                  </a:lnTo>
                  <a:close/>
                </a:path>
              </a:pathLst>
            </a:custGeom>
            <a:gradFill flip="none" rotWithShape="1">
              <a:gsLst>
                <a:gs pos="2000">
                  <a:srgbClr val="385724"/>
                </a:gs>
                <a:gs pos="33000">
                  <a:srgbClr val="A9D18E"/>
                </a:gs>
                <a:gs pos="58999">
                  <a:srgbClr val="FFFF00"/>
                </a:gs>
                <a:gs pos="100000">
                  <a:srgbClr val="FF0000"/>
                </a:gs>
              </a:gsLst>
              <a:lin ang="5400000" scaled="0"/>
            </a:gradFill>
            <a:ln w="12700" cap="flat">
              <a:noFill/>
              <a:miter lim="400000"/>
            </a:ln>
            <a:effectLst/>
          </p:spPr>
          <p:txBody>
            <a:bodyPr wrap="square" lIns="45719" tIns="45719" rIns="45719" bIns="45719" numCol="1" anchor="ctr">
              <a:noAutofit/>
            </a:bodyPr>
            <a:lstStyle/>
            <a:p>
              <a:pPr algn="ctr" defTabSz="1219169">
                <a:defRPr>
                  <a:solidFill>
                    <a:srgbClr val="FFFFFF"/>
                  </a:solidFill>
                  <a:latin typeface="Arial"/>
                  <a:ea typeface="Arial"/>
                  <a:cs typeface="Arial"/>
                  <a:sym typeface="Arial"/>
                </a:defRPr>
              </a:pPr>
              <a:endParaRPr/>
            </a:p>
          </p:txBody>
        </p:sp>
        <p:grpSp>
          <p:nvGrpSpPr>
            <p:cNvPr id="293" name="Rectangle: Rounded Corners 7"/>
            <p:cNvGrpSpPr/>
            <p:nvPr/>
          </p:nvGrpSpPr>
          <p:grpSpPr>
            <a:xfrm>
              <a:off x="1188160" y="2488620"/>
              <a:ext cx="10534189" cy="1298112"/>
              <a:chOff x="0" y="0"/>
              <a:chExt cx="10534188" cy="1298111"/>
            </a:xfrm>
          </p:grpSpPr>
          <p:sp>
            <p:nvSpPr>
              <p:cNvPr id="291" name="Rounded Rectangle"/>
              <p:cNvSpPr/>
              <p:nvPr/>
            </p:nvSpPr>
            <p:spPr>
              <a:xfrm>
                <a:off x="0" y="0"/>
                <a:ext cx="10534188" cy="1298111"/>
              </a:xfrm>
              <a:prstGeom prst="roundRect">
                <a:avLst>
                  <a:gd name="adj" fmla="val 16667"/>
                </a:avLst>
              </a:prstGeom>
              <a:solidFill>
                <a:srgbClr val="FFE699"/>
              </a:solidFill>
              <a:ln w="12700" cap="flat">
                <a:solidFill>
                  <a:srgbClr val="32538F"/>
                </a:solidFill>
                <a:prstDash val="solid"/>
                <a:miter lim="800000"/>
              </a:ln>
              <a:effectLst/>
            </p:spPr>
            <p:txBody>
              <a:bodyPr wrap="square" lIns="45719" tIns="45719" rIns="45719" bIns="45719" numCol="1" anchor="ctr">
                <a:noAutofit/>
              </a:bodyPr>
              <a:lstStyle/>
              <a:p>
                <a:pPr defTabSz="1219169">
                  <a:defRPr>
                    <a:solidFill>
                      <a:srgbClr val="FFFFFF"/>
                    </a:solidFill>
                  </a:defRPr>
                </a:pPr>
                <a:endParaRPr/>
              </a:p>
            </p:txBody>
          </p:sp>
          <p:sp>
            <p:nvSpPr>
              <p:cNvPr id="292" name="APIP telah melaksanakan aktivitas pengawasan (assurance dan consulting) sesuai dengan standar dan hasil pengawasan APIP sudah berkualitas dalam memberikan keyakinan memadai atas ketataan dan 3E, peringatan dini dan peningkatan efektivitas MR, serta perba"/>
              <p:cNvSpPr txBox="1"/>
              <p:nvPr/>
            </p:nvSpPr>
            <p:spPr>
              <a:xfrm>
                <a:off x="1497334" y="279725"/>
                <a:ext cx="8921415" cy="738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defTabSz="1219169">
                  <a:defRPr sz="1400" b="1">
                    <a:latin typeface="Arial"/>
                    <a:ea typeface="Arial"/>
                    <a:cs typeface="Arial"/>
                    <a:sym typeface="Arial"/>
                  </a:defRPr>
                </a:pPr>
                <a:r>
                  <a:t>APIP telah melaksanakan aktivitas pengawasan (</a:t>
                </a:r>
                <a:r>
                  <a:rPr i="1"/>
                  <a:t>assurance </a:t>
                </a:r>
                <a:r>
                  <a:t>dan </a:t>
                </a:r>
                <a:r>
                  <a:rPr i="1"/>
                  <a:t>consulting</a:t>
                </a:r>
                <a:r>
                  <a:t>) sesuai dengan standar dan hasil pengawasan APIP sudah berkualitas dalam memberikan keyakinan memadai atas ketataan dan 3E, peringatan dini dan peningkatan efektivitas MR, serta perbaikan tata kelola.</a:t>
                </a:r>
              </a:p>
            </p:txBody>
          </p:sp>
        </p:grpSp>
        <p:grpSp>
          <p:nvGrpSpPr>
            <p:cNvPr id="296" name="Rectangle: Rounded Corners 8"/>
            <p:cNvGrpSpPr/>
            <p:nvPr/>
          </p:nvGrpSpPr>
          <p:grpSpPr>
            <a:xfrm>
              <a:off x="1188160" y="3867226"/>
              <a:ext cx="10534189" cy="1070996"/>
              <a:chOff x="0" y="0"/>
              <a:chExt cx="10534188" cy="1070994"/>
            </a:xfrm>
          </p:grpSpPr>
          <p:sp>
            <p:nvSpPr>
              <p:cNvPr id="294" name="Rounded Rectangle"/>
              <p:cNvSpPr/>
              <p:nvPr/>
            </p:nvSpPr>
            <p:spPr>
              <a:xfrm>
                <a:off x="0" y="0"/>
                <a:ext cx="10534188" cy="1070994"/>
              </a:xfrm>
              <a:prstGeom prst="roundRect">
                <a:avLst>
                  <a:gd name="adj" fmla="val 16667"/>
                </a:avLst>
              </a:prstGeom>
              <a:solidFill>
                <a:srgbClr val="F4B183"/>
              </a:solidFill>
              <a:ln w="12700" cap="flat">
                <a:solidFill>
                  <a:srgbClr val="32538F"/>
                </a:solidFill>
                <a:prstDash val="solid"/>
                <a:miter lim="800000"/>
              </a:ln>
              <a:effectLst/>
            </p:spPr>
            <p:txBody>
              <a:bodyPr wrap="square" lIns="45719" tIns="45719" rIns="45719" bIns="45719" numCol="1" anchor="ctr">
                <a:noAutofit/>
              </a:bodyPr>
              <a:lstStyle/>
              <a:p>
                <a:pPr defTabSz="1219169">
                  <a:defRPr>
                    <a:solidFill>
                      <a:srgbClr val="FFFFFF"/>
                    </a:solidFill>
                  </a:defRPr>
                </a:pPr>
                <a:endParaRPr/>
              </a:p>
            </p:txBody>
          </p:sp>
          <p:sp>
            <p:nvSpPr>
              <p:cNvPr id="295" name="APIP melaksanakan mandat pengawasan dengan dukungan kualifikasi dan kompetensi SDM yang memadai."/>
              <p:cNvSpPr txBox="1"/>
              <p:nvPr/>
            </p:nvSpPr>
            <p:spPr>
              <a:xfrm>
                <a:off x="1468585" y="273888"/>
                <a:ext cx="8961251" cy="5232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indent="1431890" defTabSz="1219169">
                  <a:defRPr sz="1400" b="1">
                    <a:latin typeface="Arial"/>
                    <a:ea typeface="Arial"/>
                    <a:cs typeface="Arial"/>
                    <a:sym typeface="Arial"/>
                  </a:defRPr>
                </a:lvl1pPr>
              </a:lstStyle>
              <a:p>
                <a:pPr indent="0"/>
                <a:r>
                  <a:t>APIP melaksanakan mandat pengawasan dengan dukungan kualifikasi dan kompetensi SDM yang memadai.</a:t>
                </a:r>
              </a:p>
            </p:txBody>
          </p:sp>
        </p:grpSp>
        <p:grpSp>
          <p:nvGrpSpPr>
            <p:cNvPr id="299" name="Rectangle: Rounded Corners 9"/>
            <p:cNvGrpSpPr/>
            <p:nvPr/>
          </p:nvGrpSpPr>
          <p:grpSpPr>
            <a:xfrm>
              <a:off x="937589" y="3867226"/>
              <a:ext cx="1719157" cy="1070995"/>
              <a:chOff x="0" y="0"/>
              <a:chExt cx="1719156" cy="1070993"/>
            </a:xfrm>
          </p:grpSpPr>
          <p:sp>
            <p:nvSpPr>
              <p:cNvPr id="297" name="Rounded Rectangle"/>
              <p:cNvSpPr/>
              <p:nvPr/>
            </p:nvSpPr>
            <p:spPr>
              <a:xfrm>
                <a:off x="0" y="0"/>
                <a:ext cx="1719157" cy="1070994"/>
              </a:xfrm>
              <a:prstGeom prst="roundRect">
                <a:avLst>
                  <a:gd name="adj" fmla="val 16667"/>
                </a:avLst>
              </a:prstGeom>
              <a:solidFill>
                <a:srgbClr val="DC7622"/>
              </a:solidFill>
              <a:ln w="12700" cap="flat">
                <a:solidFill>
                  <a:srgbClr val="FFFFFF"/>
                </a:solidFill>
                <a:prstDash val="solid"/>
                <a:miter lim="800000"/>
              </a:ln>
              <a:effectLst/>
            </p:spPr>
            <p:txBody>
              <a:bodyPr wrap="square" lIns="45719" tIns="45719" rIns="45719" bIns="45719" numCol="1" anchor="ctr">
                <a:noAutofit/>
              </a:bodyPr>
              <a:lstStyle/>
              <a:p>
                <a:pPr algn="ctr" defTabSz="1219169">
                  <a:defRPr>
                    <a:solidFill>
                      <a:srgbClr val="FFFFFF"/>
                    </a:solidFill>
                  </a:defRPr>
                </a:pPr>
                <a:endParaRPr/>
              </a:p>
            </p:txBody>
          </p:sp>
          <p:sp>
            <p:nvSpPr>
              <p:cNvPr id="298" name="STRUCTURED…"/>
              <p:cNvSpPr txBox="1"/>
              <p:nvPr/>
            </p:nvSpPr>
            <p:spPr>
              <a:xfrm>
                <a:off x="104351" y="314469"/>
                <a:ext cx="1510454" cy="4420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defTabSz="1219169">
                  <a:defRPr sz="1200" b="1">
                    <a:solidFill>
                      <a:srgbClr val="FFFFFF"/>
                    </a:solidFill>
                    <a:latin typeface="Arial"/>
                    <a:ea typeface="Arial"/>
                    <a:cs typeface="Arial"/>
                    <a:sym typeface="Arial"/>
                  </a:defRPr>
                </a:pPr>
                <a:r>
                  <a:t>STRUCTURED</a:t>
                </a:r>
              </a:p>
              <a:p>
                <a:pPr algn="ctr" defTabSz="1219169">
                  <a:defRPr sz="1200" b="1">
                    <a:solidFill>
                      <a:srgbClr val="FFFFFF"/>
                    </a:solidFill>
                    <a:latin typeface="Arial"/>
                    <a:ea typeface="Arial"/>
                    <a:cs typeface="Arial"/>
                    <a:sym typeface="Arial"/>
                  </a:defRPr>
                </a:pPr>
                <a:r>
                  <a:t>(Level 2)</a:t>
                </a:r>
              </a:p>
            </p:txBody>
          </p:sp>
        </p:grpSp>
        <p:grpSp>
          <p:nvGrpSpPr>
            <p:cNvPr id="302" name="Rectangle: Rounded Corners 10"/>
            <p:cNvGrpSpPr/>
            <p:nvPr/>
          </p:nvGrpSpPr>
          <p:grpSpPr>
            <a:xfrm>
              <a:off x="1188159" y="5011750"/>
              <a:ext cx="10534189" cy="851640"/>
              <a:chOff x="0" y="0"/>
              <a:chExt cx="10534188" cy="851639"/>
            </a:xfrm>
          </p:grpSpPr>
          <p:sp>
            <p:nvSpPr>
              <p:cNvPr id="300" name="Rounded Rectangle"/>
              <p:cNvSpPr/>
              <p:nvPr/>
            </p:nvSpPr>
            <p:spPr>
              <a:xfrm>
                <a:off x="0" y="0"/>
                <a:ext cx="10534188" cy="851639"/>
              </a:xfrm>
              <a:prstGeom prst="roundRect">
                <a:avLst>
                  <a:gd name="adj" fmla="val 16667"/>
                </a:avLst>
              </a:prstGeom>
              <a:solidFill>
                <a:srgbClr val="FF0000">
                  <a:alpha val="38000"/>
                </a:srgbClr>
              </a:solidFill>
              <a:ln w="12700" cap="flat">
                <a:solidFill>
                  <a:srgbClr val="32538F"/>
                </a:solidFill>
                <a:prstDash val="solid"/>
                <a:miter lim="800000"/>
              </a:ln>
              <a:effectLst/>
            </p:spPr>
            <p:txBody>
              <a:bodyPr wrap="square" lIns="45719" tIns="45719" rIns="45719" bIns="45719" numCol="1" anchor="ctr">
                <a:noAutofit/>
              </a:bodyPr>
              <a:lstStyle/>
              <a:p>
                <a:pPr defTabSz="1219169">
                  <a:defRPr sz="1400" b="1" i="1">
                    <a:latin typeface="Arial"/>
                    <a:ea typeface="Arial"/>
                    <a:cs typeface="Arial"/>
                    <a:sym typeface="Arial"/>
                  </a:defRPr>
                </a:pPr>
                <a:endParaRPr/>
              </a:p>
            </p:txBody>
          </p:sp>
          <p:sp>
            <p:nvSpPr>
              <p:cNvPr id="301" name="Organisasi APIP telah terbentuk dan memiliki mandat pengawasan."/>
              <p:cNvSpPr txBox="1"/>
              <p:nvPr/>
            </p:nvSpPr>
            <p:spPr>
              <a:xfrm>
                <a:off x="1468586" y="310206"/>
                <a:ext cx="8971957" cy="3077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indent="1431890" defTabSz="1219169">
                  <a:defRPr sz="1400" b="1">
                    <a:latin typeface="Arial"/>
                    <a:ea typeface="Arial"/>
                    <a:cs typeface="Arial"/>
                    <a:sym typeface="Arial"/>
                  </a:defRPr>
                </a:lvl1pPr>
              </a:lstStyle>
              <a:p>
                <a:pPr indent="0"/>
                <a:r>
                  <a:t>Organisasi APIP telah terbentuk dan memiliki mandat pengawasan.</a:t>
                </a:r>
              </a:p>
            </p:txBody>
          </p:sp>
        </p:grpSp>
        <p:grpSp>
          <p:nvGrpSpPr>
            <p:cNvPr id="305" name="Rectangle: Rounded Corners 11"/>
            <p:cNvGrpSpPr/>
            <p:nvPr/>
          </p:nvGrpSpPr>
          <p:grpSpPr>
            <a:xfrm>
              <a:off x="937589" y="4998983"/>
              <a:ext cx="1719157" cy="851640"/>
              <a:chOff x="0" y="0"/>
              <a:chExt cx="1719156" cy="851638"/>
            </a:xfrm>
          </p:grpSpPr>
          <p:sp>
            <p:nvSpPr>
              <p:cNvPr id="303" name="Rounded Rectangle"/>
              <p:cNvSpPr/>
              <p:nvPr/>
            </p:nvSpPr>
            <p:spPr>
              <a:xfrm>
                <a:off x="0" y="0"/>
                <a:ext cx="1719157" cy="851639"/>
              </a:xfrm>
              <a:prstGeom prst="roundRect">
                <a:avLst>
                  <a:gd name="adj" fmla="val 16667"/>
                </a:avLst>
              </a:prstGeom>
              <a:solidFill>
                <a:srgbClr val="FF0000"/>
              </a:solidFill>
              <a:ln w="12700" cap="flat">
                <a:solidFill>
                  <a:srgbClr val="FFFFFF"/>
                </a:solidFill>
                <a:prstDash val="solid"/>
                <a:miter lim="800000"/>
              </a:ln>
              <a:effectLst/>
            </p:spPr>
            <p:txBody>
              <a:bodyPr wrap="square" lIns="45719" tIns="45719" rIns="45719" bIns="45719" numCol="1" anchor="ctr">
                <a:noAutofit/>
              </a:bodyPr>
              <a:lstStyle/>
              <a:p>
                <a:pPr algn="ctr" defTabSz="1219169">
                  <a:defRPr>
                    <a:solidFill>
                      <a:srgbClr val="FFFFFF"/>
                    </a:solidFill>
                  </a:defRPr>
                </a:pPr>
                <a:endParaRPr/>
              </a:p>
            </p:txBody>
          </p:sp>
          <p:sp>
            <p:nvSpPr>
              <p:cNvPr id="304" name="INITIAL…"/>
              <p:cNvSpPr txBox="1"/>
              <p:nvPr/>
            </p:nvSpPr>
            <p:spPr>
              <a:xfrm>
                <a:off x="93643" y="192091"/>
                <a:ext cx="1531870" cy="4674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defTabSz="1219169">
                  <a:defRPr sz="1400" b="1">
                    <a:solidFill>
                      <a:srgbClr val="FFFFFF"/>
                    </a:solidFill>
                    <a:latin typeface="Arial"/>
                    <a:ea typeface="Arial"/>
                    <a:cs typeface="Arial"/>
                    <a:sym typeface="Arial"/>
                  </a:defRPr>
                </a:pPr>
                <a:r>
                  <a:t>INITIAL</a:t>
                </a:r>
              </a:p>
              <a:p>
                <a:pPr algn="ctr" defTabSz="1219169">
                  <a:defRPr sz="1200" b="1">
                    <a:solidFill>
                      <a:srgbClr val="FFFFFF"/>
                    </a:solidFill>
                    <a:latin typeface="Arial"/>
                    <a:ea typeface="Arial"/>
                    <a:cs typeface="Arial"/>
                    <a:sym typeface="Arial"/>
                  </a:defRPr>
                </a:pPr>
                <a:r>
                  <a:t>(Level 1)</a:t>
                </a:r>
              </a:p>
            </p:txBody>
          </p:sp>
        </p:grpSp>
        <p:grpSp>
          <p:nvGrpSpPr>
            <p:cNvPr id="308" name="Rectangle: Rounded Corners 4"/>
            <p:cNvGrpSpPr/>
            <p:nvPr/>
          </p:nvGrpSpPr>
          <p:grpSpPr>
            <a:xfrm>
              <a:off x="1188160" y="26153"/>
              <a:ext cx="10534189" cy="1193831"/>
              <a:chOff x="0" y="0"/>
              <a:chExt cx="10534188" cy="1193830"/>
            </a:xfrm>
          </p:grpSpPr>
          <p:sp>
            <p:nvSpPr>
              <p:cNvPr id="306" name="Rounded Rectangle"/>
              <p:cNvSpPr/>
              <p:nvPr/>
            </p:nvSpPr>
            <p:spPr>
              <a:xfrm>
                <a:off x="0" y="0"/>
                <a:ext cx="10534188" cy="1193830"/>
              </a:xfrm>
              <a:prstGeom prst="roundRect">
                <a:avLst>
                  <a:gd name="adj" fmla="val 16667"/>
                </a:avLst>
              </a:prstGeom>
              <a:solidFill>
                <a:srgbClr val="C5E0B4"/>
              </a:solidFill>
              <a:ln w="12700" cap="flat">
                <a:solidFill>
                  <a:srgbClr val="32538F"/>
                </a:solidFill>
                <a:prstDash val="solid"/>
                <a:miter lim="800000"/>
              </a:ln>
              <a:effectLst/>
            </p:spPr>
            <p:txBody>
              <a:bodyPr wrap="square" lIns="45719" tIns="45719" rIns="45719" bIns="45719" numCol="1" anchor="ctr">
                <a:noAutofit/>
              </a:bodyPr>
              <a:lstStyle/>
              <a:p>
                <a:pPr defTabSz="1219169">
                  <a:defRPr>
                    <a:solidFill>
                      <a:srgbClr val="FFFFFF"/>
                    </a:solidFill>
                  </a:defRPr>
                </a:pPr>
                <a:endParaRPr/>
              </a:p>
            </p:txBody>
          </p:sp>
          <p:sp>
            <p:nvSpPr>
              <p:cNvPr id="307" name="APIP memberikan keyakinan yang memadai atas pencapaian tujuan organisasi yaitu efektivitas dan efisiensi operasi, keandalan pelaporan keuangan, pengamanan aset, serta ketaatan terhadap peraturan perundang-undangan."/>
              <p:cNvSpPr txBox="1"/>
              <p:nvPr/>
            </p:nvSpPr>
            <p:spPr>
              <a:xfrm>
                <a:off x="1497334" y="227584"/>
                <a:ext cx="8926504" cy="738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indent="1431890" defTabSz="1219169">
                  <a:defRPr sz="1400" b="1">
                    <a:latin typeface="Arial"/>
                    <a:ea typeface="Arial"/>
                    <a:cs typeface="Arial"/>
                    <a:sym typeface="Arial"/>
                  </a:defRPr>
                </a:lvl1pPr>
              </a:lstStyle>
              <a:p>
                <a:pPr indent="0"/>
                <a:r>
                  <a:t>APIP memberikan keyakinan yang memadai atas pencapaian tujuan organisasi yaitu efektivitas dan efisiensi operasi, keandalan pelaporan keuangan, pengamanan aset, serta ketaatan terhadap peraturan perundang-undangan.</a:t>
                </a:r>
              </a:p>
            </p:txBody>
          </p:sp>
        </p:grpSp>
        <p:grpSp>
          <p:nvGrpSpPr>
            <p:cNvPr id="311" name="Rectangle: Rounded Corners 5"/>
            <p:cNvGrpSpPr/>
            <p:nvPr/>
          </p:nvGrpSpPr>
          <p:grpSpPr>
            <a:xfrm>
              <a:off x="937589" y="26153"/>
              <a:ext cx="1719157" cy="1205386"/>
              <a:chOff x="0" y="0"/>
              <a:chExt cx="1719156" cy="1205384"/>
            </a:xfrm>
          </p:grpSpPr>
          <p:sp>
            <p:nvSpPr>
              <p:cNvPr id="309" name="Rounded Rectangle"/>
              <p:cNvSpPr/>
              <p:nvPr/>
            </p:nvSpPr>
            <p:spPr>
              <a:xfrm>
                <a:off x="0" y="0"/>
                <a:ext cx="1719157" cy="1205385"/>
              </a:xfrm>
              <a:prstGeom prst="roundRect">
                <a:avLst>
                  <a:gd name="adj" fmla="val 16667"/>
                </a:avLst>
              </a:prstGeom>
              <a:solidFill>
                <a:srgbClr val="548235"/>
              </a:solidFill>
              <a:ln w="12700" cap="flat">
                <a:solidFill>
                  <a:srgbClr val="FFFFFF"/>
                </a:solidFill>
                <a:prstDash val="solid"/>
                <a:miter lim="800000"/>
              </a:ln>
              <a:effectLst/>
            </p:spPr>
            <p:txBody>
              <a:bodyPr wrap="square" lIns="45719" tIns="45719" rIns="45719" bIns="45719" numCol="1" anchor="ctr">
                <a:noAutofit/>
              </a:bodyPr>
              <a:lstStyle/>
              <a:p>
                <a:pPr algn="ctr" defTabSz="1219169">
                  <a:defRPr>
                    <a:solidFill>
                      <a:srgbClr val="FFFFFF"/>
                    </a:solidFill>
                  </a:defRPr>
                </a:pPr>
                <a:endParaRPr/>
              </a:p>
            </p:txBody>
          </p:sp>
          <p:sp>
            <p:nvSpPr>
              <p:cNvPr id="310" name="OPTIMIZED…"/>
              <p:cNvSpPr txBox="1"/>
              <p:nvPr/>
            </p:nvSpPr>
            <p:spPr>
              <a:xfrm>
                <a:off x="110911" y="368964"/>
                <a:ext cx="1497334" cy="4674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defTabSz="1219169">
                  <a:defRPr sz="1400" b="1">
                    <a:solidFill>
                      <a:srgbClr val="FFFFFF"/>
                    </a:solidFill>
                    <a:latin typeface="Arial"/>
                    <a:ea typeface="Arial"/>
                    <a:cs typeface="Arial"/>
                    <a:sym typeface="Arial"/>
                  </a:defRPr>
                </a:pPr>
                <a:r>
                  <a:t>OPTIMIZED</a:t>
                </a:r>
              </a:p>
              <a:p>
                <a:pPr algn="ctr" defTabSz="1219169">
                  <a:defRPr sz="1200" b="1">
                    <a:solidFill>
                      <a:srgbClr val="FFFFFF"/>
                    </a:solidFill>
                    <a:latin typeface="Arial"/>
                    <a:ea typeface="Arial"/>
                    <a:cs typeface="Arial"/>
                    <a:sym typeface="Arial"/>
                  </a:defRPr>
                </a:pPr>
                <a:r>
                  <a:t>(Level 5)</a:t>
                </a:r>
              </a:p>
            </p:txBody>
          </p:sp>
        </p:grpSp>
        <p:grpSp>
          <p:nvGrpSpPr>
            <p:cNvPr id="314" name="Rectangle: Rounded Corners 6"/>
            <p:cNvGrpSpPr/>
            <p:nvPr/>
          </p:nvGrpSpPr>
          <p:grpSpPr>
            <a:xfrm>
              <a:off x="1188159" y="1292302"/>
              <a:ext cx="10534189" cy="1135068"/>
              <a:chOff x="0" y="0"/>
              <a:chExt cx="10534188" cy="1135067"/>
            </a:xfrm>
          </p:grpSpPr>
          <p:sp>
            <p:nvSpPr>
              <p:cNvPr id="312" name="Rounded Rectangle"/>
              <p:cNvSpPr/>
              <p:nvPr/>
            </p:nvSpPr>
            <p:spPr>
              <a:xfrm>
                <a:off x="0" y="0"/>
                <a:ext cx="10534188" cy="1135067"/>
              </a:xfrm>
              <a:prstGeom prst="roundRect">
                <a:avLst>
                  <a:gd name="adj" fmla="val 16667"/>
                </a:avLst>
              </a:prstGeom>
              <a:solidFill>
                <a:srgbClr val="E2F0D9"/>
              </a:solidFill>
              <a:ln w="12700" cap="flat">
                <a:solidFill>
                  <a:srgbClr val="32538F"/>
                </a:solidFill>
                <a:prstDash val="solid"/>
                <a:miter lim="800000"/>
              </a:ln>
              <a:effectLst/>
            </p:spPr>
            <p:txBody>
              <a:bodyPr wrap="square" lIns="45719" tIns="45719" rIns="45719" bIns="45719" numCol="1" anchor="ctr">
                <a:noAutofit/>
              </a:bodyPr>
              <a:lstStyle/>
              <a:p>
                <a:pPr defTabSz="1219169">
                  <a:defRPr sz="1400" b="1" i="1">
                    <a:latin typeface="Arial"/>
                    <a:ea typeface="Arial"/>
                    <a:cs typeface="Arial"/>
                    <a:sym typeface="Arial"/>
                  </a:defRPr>
                </a:pPr>
                <a:endParaRPr/>
              </a:p>
            </p:txBody>
          </p:sp>
          <p:sp>
            <p:nvSpPr>
              <p:cNvPr id="313" name="APIP telah menjadi mitra strategis organisasi dan hasil pengawasan APIP terkait tata kelola, manajemen risiko, dan pengendalian (GRC) telah secara berkelanjutan mendukung pencapaian tujuan organisasi."/>
              <p:cNvSpPr txBox="1"/>
              <p:nvPr/>
            </p:nvSpPr>
            <p:spPr>
              <a:xfrm>
                <a:off x="1468586" y="305924"/>
                <a:ext cx="8958122" cy="52321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indent="1431890" defTabSz="1219169">
                  <a:defRPr sz="1400" b="1">
                    <a:latin typeface="Arial"/>
                    <a:ea typeface="Arial"/>
                    <a:cs typeface="Arial"/>
                    <a:sym typeface="Arial"/>
                  </a:defRPr>
                </a:lvl1pPr>
              </a:lstStyle>
              <a:p>
                <a:pPr indent="0"/>
                <a:r>
                  <a:t>APIP telah menjadi mitra strategis organisasi dan hasil pengawasan APIP terkait tata kelola, manajemen risiko, dan pengendalian (GRC) telah secara berkelanjutan mendukung pencapaian tujuan organisasi.</a:t>
                </a:r>
              </a:p>
            </p:txBody>
          </p:sp>
        </p:grpSp>
        <p:grpSp>
          <p:nvGrpSpPr>
            <p:cNvPr id="317" name="Rectangle: Rounded Corners 7"/>
            <p:cNvGrpSpPr/>
            <p:nvPr/>
          </p:nvGrpSpPr>
          <p:grpSpPr>
            <a:xfrm>
              <a:off x="937589" y="1292302"/>
              <a:ext cx="1719157" cy="1135067"/>
              <a:chOff x="0" y="0"/>
              <a:chExt cx="1719156" cy="1135066"/>
            </a:xfrm>
          </p:grpSpPr>
          <p:sp>
            <p:nvSpPr>
              <p:cNvPr id="315" name="Rounded Rectangle"/>
              <p:cNvSpPr/>
              <p:nvPr/>
            </p:nvSpPr>
            <p:spPr>
              <a:xfrm>
                <a:off x="0" y="0"/>
                <a:ext cx="1719157" cy="1135067"/>
              </a:xfrm>
              <a:prstGeom prst="roundRect">
                <a:avLst>
                  <a:gd name="adj" fmla="val 16667"/>
                </a:avLst>
              </a:prstGeom>
              <a:solidFill>
                <a:srgbClr val="92D050"/>
              </a:solidFill>
              <a:ln w="12700" cap="flat">
                <a:solidFill>
                  <a:srgbClr val="FFFFFF"/>
                </a:solidFill>
                <a:prstDash val="solid"/>
                <a:miter lim="800000"/>
              </a:ln>
              <a:effectLst/>
            </p:spPr>
            <p:txBody>
              <a:bodyPr wrap="square" lIns="45719" tIns="45719" rIns="45719" bIns="45719" numCol="1" anchor="ctr">
                <a:noAutofit/>
              </a:bodyPr>
              <a:lstStyle/>
              <a:p>
                <a:pPr algn="ctr" defTabSz="1219169">
                  <a:defRPr>
                    <a:solidFill>
                      <a:srgbClr val="FFFFFF"/>
                    </a:solidFill>
                  </a:defRPr>
                </a:pPr>
                <a:endParaRPr/>
              </a:p>
            </p:txBody>
          </p:sp>
          <p:sp>
            <p:nvSpPr>
              <p:cNvPr id="316" name="INSTITUTIONALIZED…"/>
              <p:cNvSpPr txBox="1"/>
              <p:nvPr/>
            </p:nvSpPr>
            <p:spPr>
              <a:xfrm>
                <a:off x="107478" y="359205"/>
                <a:ext cx="1504200" cy="416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defTabSz="1219169">
                  <a:defRPr sz="1100" b="1">
                    <a:solidFill>
                      <a:srgbClr val="FFFFFF"/>
                    </a:solidFill>
                    <a:latin typeface="Arial"/>
                    <a:ea typeface="Arial"/>
                    <a:cs typeface="Arial"/>
                    <a:sym typeface="Arial"/>
                  </a:defRPr>
                </a:pPr>
                <a:r>
                  <a:t>INSTITUTIONALIZED</a:t>
                </a:r>
              </a:p>
              <a:p>
                <a:pPr algn="ctr" defTabSz="1219169">
                  <a:defRPr sz="1200" b="1">
                    <a:solidFill>
                      <a:srgbClr val="FFFFFF"/>
                    </a:solidFill>
                    <a:latin typeface="Arial"/>
                    <a:ea typeface="Arial"/>
                    <a:cs typeface="Arial"/>
                    <a:sym typeface="Arial"/>
                  </a:defRPr>
                </a:pPr>
                <a:r>
                  <a:t>(Level 4)</a:t>
                </a:r>
              </a:p>
            </p:txBody>
          </p:sp>
        </p:grpSp>
        <p:grpSp>
          <p:nvGrpSpPr>
            <p:cNvPr id="320" name="Rectangle: Rounded Corners 9"/>
            <p:cNvGrpSpPr/>
            <p:nvPr/>
          </p:nvGrpSpPr>
          <p:grpSpPr>
            <a:xfrm>
              <a:off x="937589" y="2491515"/>
              <a:ext cx="1719157" cy="1298112"/>
              <a:chOff x="0" y="0"/>
              <a:chExt cx="1719156" cy="1298110"/>
            </a:xfrm>
          </p:grpSpPr>
          <p:sp>
            <p:nvSpPr>
              <p:cNvPr id="318" name="Rounded Rectangle"/>
              <p:cNvSpPr/>
              <p:nvPr/>
            </p:nvSpPr>
            <p:spPr>
              <a:xfrm>
                <a:off x="0" y="0"/>
                <a:ext cx="1719157" cy="1298111"/>
              </a:xfrm>
              <a:prstGeom prst="roundRect">
                <a:avLst>
                  <a:gd name="adj" fmla="val 16667"/>
                </a:avLst>
              </a:prstGeom>
              <a:solidFill>
                <a:schemeClr val="accent4"/>
              </a:solidFill>
              <a:ln w="12700" cap="flat">
                <a:solidFill>
                  <a:srgbClr val="FFFFFF"/>
                </a:solidFill>
                <a:prstDash val="solid"/>
                <a:miter lim="800000"/>
              </a:ln>
              <a:effectLst/>
            </p:spPr>
            <p:txBody>
              <a:bodyPr wrap="square" lIns="45719" tIns="45719" rIns="45719" bIns="45719" numCol="1" anchor="ctr">
                <a:noAutofit/>
              </a:bodyPr>
              <a:lstStyle/>
              <a:p>
                <a:pPr algn="ctr" defTabSz="1219169">
                  <a:defRPr sz="1600" b="1">
                    <a:latin typeface="Arial"/>
                    <a:ea typeface="Arial"/>
                    <a:cs typeface="Arial"/>
                    <a:sym typeface="Arial"/>
                  </a:defRPr>
                </a:pPr>
                <a:endParaRPr/>
              </a:p>
            </p:txBody>
          </p:sp>
          <p:sp>
            <p:nvSpPr>
              <p:cNvPr id="319" name="DELIVERED (Level 3)"/>
              <p:cNvSpPr txBox="1"/>
              <p:nvPr/>
            </p:nvSpPr>
            <p:spPr>
              <a:xfrm>
                <a:off x="115438" y="200258"/>
                <a:ext cx="1488280" cy="8975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defTabSz="1219169">
                  <a:defRPr sz="1400" b="1">
                    <a:latin typeface="Arial"/>
                    <a:ea typeface="Arial"/>
                    <a:cs typeface="Arial"/>
                    <a:sym typeface="Arial"/>
                  </a:defRPr>
                </a:pPr>
                <a:endParaRPr/>
              </a:p>
              <a:p>
                <a:pPr algn="ctr" defTabSz="1219169">
                  <a:defRPr sz="1400" b="1">
                    <a:solidFill>
                      <a:srgbClr val="FFFFFF"/>
                    </a:solidFill>
                    <a:latin typeface="Arial"/>
                    <a:ea typeface="Arial"/>
                    <a:cs typeface="Arial"/>
                    <a:sym typeface="Arial"/>
                  </a:defRPr>
                </a:pPr>
                <a:r>
                  <a:t>DELIVERED </a:t>
                </a:r>
                <a:r>
                  <a:rPr sz="1200"/>
                  <a:t>(Level 3)</a:t>
                </a:r>
              </a:p>
            </p:txBody>
          </p:sp>
        </p:grpSp>
      </p:grpSp>
      <p:sp>
        <p:nvSpPr>
          <p:cNvPr id="36" name="TextBox 4">
            <a:extLst>
              <a:ext uri="{FF2B5EF4-FFF2-40B4-BE49-F238E27FC236}">
                <a16:creationId xmlns:a16="http://schemas.microsoft.com/office/drawing/2014/main" id="{838C066D-2D8E-48B7-A5DE-1E69EEB66F67}"/>
              </a:ext>
            </a:extLst>
          </p:cNvPr>
          <p:cNvSpPr txBox="1"/>
          <p:nvPr/>
        </p:nvSpPr>
        <p:spPr>
          <a:xfrm>
            <a:off x="0" y="209490"/>
            <a:ext cx="12186055" cy="400110"/>
          </a:xfrm>
          <a:prstGeom prst="rect">
            <a:avLst/>
          </a:prstGeom>
          <a:solidFill>
            <a:schemeClr val="accent1">
              <a:lumMod val="60000"/>
              <a:lumOff val="40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defTabSz="914377">
              <a:defRPr sz="2400" b="1">
                <a:solidFill>
                  <a:srgbClr val="FFFFFF"/>
                </a:solidFill>
                <a:latin typeface="Arial"/>
                <a:ea typeface="Arial"/>
                <a:cs typeface="Arial"/>
                <a:sym typeface="Arial"/>
              </a:defRPr>
            </a:lvl1pPr>
          </a:lstStyle>
          <a:p>
            <a:r>
              <a:rPr sz="2000" b="0">
                <a:solidFill>
                  <a:schemeClr val="tx1"/>
                </a:solidFill>
                <a:latin typeface="Bauhaus 93" panose="04030905020B02020C02" pitchFamily="82" charset="0"/>
              </a:rPr>
              <a:t>KARAKTERISTIK LEVEL KAPABILITAS APIP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TextBox 4"/>
          <p:cNvSpPr txBox="1"/>
          <p:nvPr/>
        </p:nvSpPr>
        <p:spPr>
          <a:xfrm>
            <a:off x="29448" y="-3150"/>
            <a:ext cx="12140740" cy="4370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914377">
              <a:defRPr sz="2400" b="1">
                <a:solidFill>
                  <a:srgbClr val="FFFFFF"/>
                </a:solidFill>
                <a:latin typeface="Arial"/>
                <a:ea typeface="Arial"/>
                <a:cs typeface="Arial"/>
                <a:sym typeface="Arial"/>
              </a:defRPr>
            </a:lvl1pPr>
          </a:lstStyle>
          <a:p>
            <a:r>
              <a:t>MATRIKS KARAKTERISTIK LEVEL KAPABILITAS APIP</a:t>
            </a:r>
          </a:p>
        </p:txBody>
      </p:sp>
      <p:grpSp>
        <p:nvGrpSpPr>
          <p:cNvPr id="461" name="Group 5"/>
          <p:cNvGrpSpPr/>
          <p:nvPr/>
        </p:nvGrpSpPr>
        <p:grpSpPr>
          <a:xfrm>
            <a:off x="485703" y="913085"/>
            <a:ext cx="11220594" cy="5796004"/>
            <a:chOff x="-1" y="-1"/>
            <a:chExt cx="11220593" cy="5796002"/>
          </a:xfrm>
        </p:grpSpPr>
        <p:sp>
          <p:nvSpPr>
            <p:cNvPr id="326" name="Rectangle 6"/>
            <p:cNvSpPr/>
            <p:nvPr/>
          </p:nvSpPr>
          <p:spPr>
            <a:xfrm>
              <a:off x="77520" y="-1"/>
              <a:ext cx="11143072" cy="5796002"/>
            </a:xfrm>
            <a:prstGeom prst="rect">
              <a:avLst/>
            </a:prstGeom>
            <a:solidFill>
              <a:srgbClr val="FFFFFF"/>
            </a:solidFill>
            <a:ln w="254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pic>
          <p:nvPicPr>
            <p:cNvPr id="327" name="Picture 7" descr="Picture 7"/>
            <p:cNvPicPr>
              <a:picLocks noChangeAspect="1"/>
            </p:cNvPicPr>
            <p:nvPr/>
          </p:nvPicPr>
          <p:blipFill>
            <a:blip r:embed="rId2"/>
            <a:stretch>
              <a:fillRect/>
            </a:stretch>
          </p:blipFill>
          <p:spPr>
            <a:xfrm>
              <a:off x="-1" y="19534"/>
              <a:ext cx="11220592" cy="1003850"/>
            </a:xfrm>
            <a:prstGeom prst="rect">
              <a:avLst/>
            </a:prstGeom>
            <a:ln w="12700" cap="flat">
              <a:noFill/>
              <a:miter lim="400000"/>
            </a:ln>
            <a:effectLst/>
          </p:spPr>
        </p:pic>
        <p:sp>
          <p:nvSpPr>
            <p:cNvPr id="328" name="Round Diagonal Corner Rectangle 26"/>
            <p:cNvSpPr/>
            <p:nvPr/>
          </p:nvSpPr>
          <p:spPr>
            <a:xfrm>
              <a:off x="133935" y="4991668"/>
              <a:ext cx="2023132" cy="756001"/>
            </a:xfrm>
            <a:custGeom>
              <a:avLst/>
              <a:gdLst/>
              <a:ahLst/>
              <a:cxnLst>
                <a:cxn ang="0">
                  <a:pos x="wd2" y="hd2"/>
                </a:cxn>
                <a:cxn ang="5400000">
                  <a:pos x="wd2" y="hd2"/>
                </a:cxn>
                <a:cxn ang="10800000">
                  <a:pos x="wd2" y="hd2"/>
                </a:cxn>
                <a:cxn ang="16200000">
                  <a:pos x="wd2" y="hd2"/>
                </a:cxn>
              </a:cxnLst>
              <a:rect l="0" t="0" r="r" b="b"/>
              <a:pathLst>
                <a:path w="21600" h="21600" extrusionOk="0">
                  <a:moveTo>
                    <a:pt x="1345" y="0"/>
                  </a:moveTo>
                  <a:lnTo>
                    <a:pt x="21600" y="0"/>
                  </a:lnTo>
                  <a:lnTo>
                    <a:pt x="21600" y="18000"/>
                  </a:lnTo>
                  <a:cubicBezTo>
                    <a:pt x="21600" y="19988"/>
                    <a:pt x="20998" y="21600"/>
                    <a:pt x="20255" y="21600"/>
                  </a:cubicBezTo>
                  <a:lnTo>
                    <a:pt x="0" y="21600"/>
                  </a:lnTo>
                  <a:lnTo>
                    <a:pt x="0" y="3600"/>
                  </a:lnTo>
                  <a:cubicBezTo>
                    <a:pt x="0" y="1612"/>
                    <a:pt x="602" y="0"/>
                    <a:pt x="1345" y="0"/>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sz="2400">
                  <a:solidFill>
                    <a:srgbClr val="FFFFFF"/>
                  </a:solidFill>
                  <a:latin typeface="Arial"/>
                  <a:ea typeface="Arial"/>
                  <a:cs typeface="Arial"/>
                  <a:sym typeface="Arial"/>
                </a:defRPr>
              </a:pPr>
              <a:endParaRPr/>
            </a:p>
          </p:txBody>
        </p:sp>
        <p:sp>
          <p:nvSpPr>
            <p:cNvPr id="329" name="Round Diagonal Corner Rectangle 25"/>
            <p:cNvSpPr/>
            <p:nvPr/>
          </p:nvSpPr>
          <p:spPr>
            <a:xfrm>
              <a:off x="133935" y="4061083"/>
              <a:ext cx="2023132" cy="756001"/>
            </a:xfrm>
            <a:custGeom>
              <a:avLst/>
              <a:gdLst/>
              <a:ahLst/>
              <a:cxnLst>
                <a:cxn ang="0">
                  <a:pos x="wd2" y="hd2"/>
                </a:cxn>
                <a:cxn ang="5400000">
                  <a:pos x="wd2" y="hd2"/>
                </a:cxn>
                <a:cxn ang="10800000">
                  <a:pos x="wd2" y="hd2"/>
                </a:cxn>
                <a:cxn ang="16200000">
                  <a:pos x="wd2" y="hd2"/>
                </a:cxn>
              </a:cxnLst>
              <a:rect l="0" t="0" r="r" b="b"/>
              <a:pathLst>
                <a:path w="21600" h="21600" extrusionOk="0">
                  <a:moveTo>
                    <a:pt x="1345" y="0"/>
                  </a:moveTo>
                  <a:lnTo>
                    <a:pt x="21600" y="0"/>
                  </a:lnTo>
                  <a:lnTo>
                    <a:pt x="21600" y="18000"/>
                  </a:lnTo>
                  <a:cubicBezTo>
                    <a:pt x="21600" y="19988"/>
                    <a:pt x="20998" y="21600"/>
                    <a:pt x="20255" y="21600"/>
                  </a:cubicBezTo>
                  <a:lnTo>
                    <a:pt x="0" y="21600"/>
                  </a:lnTo>
                  <a:lnTo>
                    <a:pt x="0" y="3600"/>
                  </a:lnTo>
                  <a:cubicBezTo>
                    <a:pt x="0" y="1612"/>
                    <a:pt x="602" y="0"/>
                    <a:pt x="1345" y="0"/>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sz="2400">
                  <a:solidFill>
                    <a:srgbClr val="FFFFFF"/>
                  </a:solidFill>
                  <a:latin typeface="Arial"/>
                  <a:ea typeface="Arial"/>
                  <a:cs typeface="Arial"/>
                  <a:sym typeface="Arial"/>
                </a:defRPr>
              </a:pPr>
              <a:endParaRPr/>
            </a:p>
          </p:txBody>
        </p:sp>
        <p:sp>
          <p:nvSpPr>
            <p:cNvPr id="330" name="Round Diagonal Corner Rectangle 24"/>
            <p:cNvSpPr/>
            <p:nvPr/>
          </p:nvSpPr>
          <p:spPr>
            <a:xfrm>
              <a:off x="148467" y="3098788"/>
              <a:ext cx="2023132" cy="756001"/>
            </a:xfrm>
            <a:custGeom>
              <a:avLst/>
              <a:gdLst/>
              <a:ahLst/>
              <a:cxnLst>
                <a:cxn ang="0">
                  <a:pos x="wd2" y="hd2"/>
                </a:cxn>
                <a:cxn ang="5400000">
                  <a:pos x="wd2" y="hd2"/>
                </a:cxn>
                <a:cxn ang="10800000">
                  <a:pos x="wd2" y="hd2"/>
                </a:cxn>
                <a:cxn ang="16200000">
                  <a:pos x="wd2" y="hd2"/>
                </a:cxn>
              </a:cxnLst>
              <a:rect l="0" t="0" r="r" b="b"/>
              <a:pathLst>
                <a:path w="21600" h="21600" extrusionOk="0">
                  <a:moveTo>
                    <a:pt x="1345" y="0"/>
                  </a:moveTo>
                  <a:lnTo>
                    <a:pt x="21600" y="0"/>
                  </a:lnTo>
                  <a:lnTo>
                    <a:pt x="21600" y="18000"/>
                  </a:lnTo>
                  <a:cubicBezTo>
                    <a:pt x="21600" y="19988"/>
                    <a:pt x="20998" y="21600"/>
                    <a:pt x="20255" y="21600"/>
                  </a:cubicBezTo>
                  <a:lnTo>
                    <a:pt x="0" y="21600"/>
                  </a:lnTo>
                  <a:lnTo>
                    <a:pt x="0" y="3600"/>
                  </a:lnTo>
                  <a:cubicBezTo>
                    <a:pt x="0" y="1612"/>
                    <a:pt x="602" y="0"/>
                    <a:pt x="1345" y="0"/>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sz="2400">
                  <a:solidFill>
                    <a:srgbClr val="FFFFFF"/>
                  </a:solidFill>
                  <a:latin typeface="Arial"/>
                  <a:ea typeface="Arial"/>
                  <a:cs typeface="Arial"/>
                  <a:sym typeface="Arial"/>
                </a:defRPr>
              </a:pPr>
              <a:endParaRPr/>
            </a:p>
          </p:txBody>
        </p:sp>
        <p:sp>
          <p:nvSpPr>
            <p:cNvPr id="331" name="Round Diagonal Corner Rectangle 23"/>
            <p:cNvSpPr/>
            <p:nvPr/>
          </p:nvSpPr>
          <p:spPr>
            <a:xfrm>
              <a:off x="148467" y="2203323"/>
              <a:ext cx="2023132" cy="756001"/>
            </a:xfrm>
            <a:custGeom>
              <a:avLst/>
              <a:gdLst/>
              <a:ahLst/>
              <a:cxnLst>
                <a:cxn ang="0">
                  <a:pos x="wd2" y="hd2"/>
                </a:cxn>
                <a:cxn ang="5400000">
                  <a:pos x="wd2" y="hd2"/>
                </a:cxn>
                <a:cxn ang="10800000">
                  <a:pos x="wd2" y="hd2"/>
                </a:cxn>
                <a:cxn ang="16200000">
                  <a:pos x="wd2" y="hd2"/>
                </a:cxn>
              </a:cxnLst>
              <a:rect l="0" t="0" r="r" b="b"/>
              <a:pathLst>
                <a:path w="21600" h="21600" extrusionOk="0">
                  <a:moveTo>
                    <a:pt x="1345" y="0"/>
                  </a:moveTo>
                  <a:lnTo>
                    <a:pt x="21600" y="0"/>
                  </a:lnTo>
                  <a:lnTo>
                    <a:pt x="21600" y="18000"/>
                  </a:lnTo>
                  <a:cubicBezTo>
                    <a:pt x="21600" y="19988"/>
                    <a:pt x="20998" y="21600"/>
                    <a:pt x="20255" y="21600"/>
                  </a:cubicBezTo>
                  <a:lnTo>
                    <a:pt x="0" y="21600"/>
                  </a:lnTo>
                  <a:lnTo>
                    <a:pt x="0" y="3600"/>
                  </a:lnTo>
                  <a:cubicBezTo>
                    <a:pt x="0" y="1612"/>
                    <a:pt x="602" y="0"/>
                    <a:pt x="1345" y="0"/>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sz="2400">
                  <a:solidFill>
                    <a:srgbClr val="FFFFFF"/>
                  </a:solidFill>
                  <a:latin typeface="Arial"/>
                  <a:ea typeface="Arial"/>
                  <a:cs typeface="Arial"/>
                  <a:sym typeface="Arial"/>
                </a:defRPr>
              </a:pPr>
              <a:endParaRPr/>
            </a:p>
          </p:txBody>
        </p:sp>
        <p:sp>
          <p:nvSpPr>
            <p:cNvPr id="332" name="Round Diagonal Corner Rectangle 22"/>
            <p:cNvSpPr/>
            <p:nvPr/>
          </p:nvSpPr>
          <p:spPr>
            <a:xfrm>
              <a:off x="152533" y="1259730"/>
              <a:ext cx="2023132" cy="756001"/>
            </a:xfrm>
            <a:custGeom>
              <a:avLst/>
              <a:gdLst/>
              <a:ahLst/>
              <a:cxnLst>
                <a:cxn ang="0">
                  <a:pos x="wd2" y="hd2"/>
                </a:cxn>
                <a:cxn ang="5400000">
                  <a:pos x="wd2" y="hd2"/>
                </a:cxn>
                <a:cxn ang="10800000">
                  <a:pos x="wd2" y="hd2"/>
                </a:cxn>
                <a:cxn ang="16200000">
                  <a:pos x="wd2" y="hd2"/>
                </a:cxn>
              </a:cxnLst>
              <a:rect l="0" t="0" r="r" b="b"/>
              <a:pathLst>
                <a:path w="21600" h="21600" extrusionOk="0">
                  <a:moveTo>
                    <a:pt x="1345" y="0"/>
                  </a:moveTo>
                  <a:lnTo>
                    <a:pt x="21600" y="0"/>
                  </a:lnTo>
                  <a:lnTo>
                    <a:pt x="21600" y="18000"/>
                  </a:lnTo>
                  <a:cubicBezTo>
                    <a:pt x="21600" y="19988"/>
                    <a:pt x="20998" y="21600"/>
                    <a:pt x="20255" y="21600"/>
                  </a:cubicBezTo>
                  <a:lnTo>
                    <a:pt x="0" y="21600"/>
                  </a:lnTo>
                  <a:lnTo>
                    <a:pt x="0" y="3600"/>
                  </a:lnTo>
                  <a:cubicBezTo>
                    <a:pt x="0" y="1612"/>
                    <a:pt x="602" y="0"/>
                    <a:pt x="1345" y="0"/>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sz="2400">
                  <a:solidFill>
                    <a:srgbClr val="FFFFFF"/>
                  </a:solidFill>
                  <a:latin typeface="Arial"/>
                  <a:ea typeface="Arial"/>
                  <a:cs typeface="Arial"/>
                  <a:sym typeface="Arial"/>
                </a:defRPr>
              </a:pPr>
              <a:endParaRPr/>
            </a:p>
          </p:txBody>
        </p:sp>
        <p:grpSp>
          <p:nvGrpSpPr>
            <p:cNvPr id="336" name="Round Diagonal Corner Rectangle 6"/>
            <p:cNvGrpSpPr/>
            <p:nvPr/>
          </p:nvGrpSpPr>
          <p:grpSpPr>
            <a:xfrm>
              <a:off x="177696" y="4103455"/>
              <a:ext cx="1945320" cy="648001"/>
              <a:chOff x="0" y="0"/>
              <a:chExt cx="1945319" cy="648000"/>
            </a:xfrm>
          </p:grpSpPr>
          <p:sp>
            <p:nvSpPr>
              <p:cNvPr id="334" name="Shape"/>
              <p:cNvSpPr/>
              <p:nvPr/>
            </p:nvSpPr>
            <p:spPr>
              <a:xfrm>
                <a:off x="-1" y="-1"/>
                <a:ext cx="1945321" cy="648001"/>
              </a:xfrm>
              <a:custGeom>
                <a:avLst/>
                <a:gdLst/>
                <a:ahLst/>
                <a:cxnLst>
                  <a:cxn ang="0">
                    <a:pos x="wd2" y="hd2"/>
                  </a:cxn>
                  <a:cxn ang="5400000">
                    <a:pos x="wd2" y="hd2"/>
                  </a:cxn>
                  <a:cxn ang="10800000">
                    <a:pos x="wd2" y="hd2"/>
                  </a:cxn>
                  <a:cxn ang="16200000">
                    <a:pos x="wd2" y="hd2"/>
                  </a:cxn>
                </a:cxnLst>
                <a:rect l="0" t="0" r="r" b="b"/>
                <a:pathLst>
                  <a:path w="21600" h="21600" extrusionOk="0">
                    <a:moveTo>
                      <a:pt x="1199" y="0"/>
                    </a:moveTo>
                    <a:lnTo>
                      <a:pt x="21600" y="0"/>
                    </a:lnTo>
                    <a:lnTo>
                      <a:pt x="21600" y="18000"/>
                    </a:lnTo>
                    <a:cubicBezTo>
                      <a:pt x="21600" y="19988"/>
                      <a:pt x="21063" y="21600"/>
                      <a:pt x="20401" y="21600"/>
                    </a:cubicBezTo>
                    <a:lnTo>
                      <a:pt x="0" y="21600"/>
                    </a:lnTo>
                    <a:lnTo>
                      <a:pt x="0" y="3600"/>
                    </a:lnTo>
                    <a:cubicBezTo>
                      <a:pt x="0" y="1612"/>
                      <a:pt x="537" y="0"/>
                      <a:pt x="1199" y="0"/>
                    </a:cubicBezTo>
                    <a:close/>
                  </a:path>
                </a:pathLst>
              </a:custGeom>
              <a:solidFill>
                <a:srgbClr val="C55A11">
                  <a:alpha val="89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35" name="2"/>
              <p:cNvSpPr txBox="1"/>
              <p:nvPr/>
            </p:nvSpPr>
            <p:spPr>
              <a:xfrm>
                <a:off x="77353" y="105465"/>
                <a:ext cx="1790613" cy="4370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400">
                    <a:latin typeface="Arial"/>
                    <a:ea typeface="Arial"/>
                    <a:cs typeface="Arial"/>
                    <a:sym typeface="Arial"/>
                  </a:defRPr>
                </a:lvl1pPr>
              </a:lstStyle>
              <a:p>
                <a:r>
                  <a:t>2</a:t>
                </a:r>
              </a:p>
            </p:txBody>
          </p:sp>
        </p:grpSp>
        <p:grpSp>
          <p:nvGrpSpPr>
            <p:cNvPr id="339" name="Round Diagonal Corner Rectangle 7"/>
            <p:cNvGrpSpPr/>
            <p:nvPr/>
          </p:nvGrpSpPr>
          <p:grpSpPr>
            <a:xfrm>
              <a:off x="191439" y="3132433"/>
              <a:ext cx="1945320" cy="648001"/>
              <a:chOff x="0" y="0"/>
              <a:chExt cx="1945319" cy="648000"/>
            </a:xfrm>
          </p:grpSpPr>
          <p:sp>
            <p:nvSpPr>
              <p:cNvPr id="337" name="Shape"/>
              <p:cNvSpPr/>
              <p:nvPr/>
            </p:nvSpPr>
            <p:spPr>
              <a:xfrm>
                <a:off x="-1" y="-1"/>
                <a:ext cx="1945321" cy="648001"/>
              </a:xfrm>
              <a:custGeom>
                <a:avLst/>
                <a:gdLst/>
                <a:ahLst/>
                <a:cxnLst>
                  <a:cxn ang="0">
                    <a:pos x="wd2" y="hd2"/>
                  </a:cxn>
                  <a:cxn ang="5400000">
                    <a:pos x="wd2" y="hd2"/>
                  </a:cxn>
                  <a:cxn ang="10800000">
                    <a:pos x="wd2" y="hd2"/>
                  </a:cxn>
                  <a:cxn ang="16200000">
                    <a:pos x="wd2" y="hd2"/>
                  </a:cxn>
                </a:cxnLst>
                <a:rect l="0" t="0" r="r" b="b"/>
                <a:pathLst>
                  <a:path w="21600" h="21600" extrusionOk="0">
                    <a:moveTo>
                      <a:pt x="1199" y="0"/>
                    </a:moveTo>
                    <a:lnTo>
                      <a:pt x="21600" y="0"/>
                    </a:lnTo>
                    <a:lnTo>
                      <a:pt x="21600" y="18000"/>
                    </a:lnTo>
                    <a:cubicBezTo>
                      <a:pt x="21600" y="19988"/>
                      <a:pt x="21063" y="21600"/>
                      <a:pt x="20401" y="21600"/>
                    </a:cubicBezTo>
                    <a:lnTo>
                      <a:pt x="0" y="21600"/>
                    </a:lnTo>
                    <a:lnTo>
                      <a:pt x="0" y="3600"/>
                    </a:lnTo>
                    <a:cubicBezTo>
                      <a:pt x="0" y="1612"/>
                      <a:pt x="537" y="0"/>
                      <a:pt x="1199" y="0"/>
                    </a:cubicBezTo>
                    <a:close/>
                  </a:path>
                </a:pathLst>
              </a:custGeom>
              <a:solidFill>
                <a:schemeClr val="accent4">
                  <a:alpha val="90000"/>
                </a:scheme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38" name="3"/>
              <p:cNvSpPr txBox="1"/>
              <p:nvPr/>
            </p:nvSpPr>
            <p:spPr>
              <a:xfrm>
                <a:off x="77353" y="105465"/>
                <a:ext cx="1790613" cy="4370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400">
                    <a:latin typeface="Arial"/>
                    <a:ea typeface="Arial"/>
                    <a:cs typeface="Arial"/>
                    <a:sym typeface="Arial"/>
                  </a:defRPr>
                </a:lvl1pPr>
              </a:lstStyle>
              <a:p>
                <a:r>
                  <a:t>3</a:t>
                </a:r>
              </a:p>
            </p:txBody>
          </p:sp>
        </p:grpSp>
        <p:grpSp>
          <p:nvGrpSpPr>
            <p:cNvPr id="342" name="Round Diagonal Corner Rectangle 8"/>
            <p:cNvGrpSpPr/>
            <p:nvPr/>
          </p:nvGrpSpPr>
          <p:grpSpPr>
            <a:xfrm>
              <a:off x="193645" y="2234585"/>
              <a:ext cx="1945320" cy="648001"/>
              <a:chOff x="0" y="0"/>
              <a:chExt cx="1945319" cy="648000"/>
            </a:xfrm>
          </p:grpSpPr>
          <p:sp>
            <p:nvSpPr>
              <p:cNvPr id="340" name="Shape"/>
              <p:cNvSpPr/>
              <p:nvPr/>
            </p:nvSpPr>
            <p:spPr>
              <a:xfrm>
                <a:off x="-1" y="-1"/>
                <a:ext cx="1945321" cy="648001"/>
              </a:xfrm>
              <a:custGeom>
                <a:avLst/>
                <a:gdLst/>
                <a:ahLst/>
                <a:cxnLst>
                  <a:cxn ang="0">
                    <a:pos x="wd2" y="hd2"/>
                  </a:cxn>
                  <a:cxn ang="5400000">
                    <a:pos x="wd2" y="hd2"/>
                  </a:cxn>
                  <a:cxn ang="10800000">
                    <a:pos x="wd2" y="hd2"/>
                  </a:cxn>
                  <a:cxn ang="16200000">
                    <a:pos x="wd2" y="hd2"/>
                  </a:cxn>
                </a:cxnLst>
                <a:rect l="0" t="0" r="r" b="b"/>
                <a:pathLst>
                  <a:path w="21600" h="21600" extrusionOk="0">
                    <a:moveTo>
                      <a:pt x="1199" y="0"/>
                    </a:moveTo>
                    <a:lnTo>
                      <a:pt x="21600" y="0"/>
                    </a:lnTo>
                    <a:lnTo>
                      <a:pt x="21600" y="18000"/>
                    </a:lnTo>
                    <a:cubicBezTo>
                      <a:pt x="21600" y="19988"/>
                      <a:pt x="21063" y="21600"/>
                      <a:pt x="20401" y="21600"/>
                    </a:cubicBezTo>
                    <a:lnTo>
                      <a:pt x="0" y="21600"/>
                    </a:lnTo>
                    <a:lnTo>
                      <a:pt x="0" y="3600"/>
                    </a:lnTo>
                    <a:cubicBezTo>
                      <a:pt x="0" y="1612"/>
                      <a:pt x="537" y="0"/>
                      <a:pt x="1199" y="0"/>
                    </a:cubicBezTo>
                    <a:close/>
                  </a:path>
                </a:pathLst>
              </a:custGeom>
              <a:solidFill>
                <a:srgbClr val="A9D18E">
                  <a:alpha val="9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41" name="4"/>
              <p:cNvSpPr txBox="1"/>
              <p:nvPr/>
            </p:nvSpPr>
            <p:spPr>
              <a:xfrm>
                <a:off x="77353" y="105465"/>
                <a:ext cx="1790613" cy="4370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400">
                    <a:latin typeface="Arial"/>
                    <a:ea typeface="Arial"/>
                    <a:cs typeface="Arial"/>
                    <a:sym typeface="Arial"/>
                  </a:defRPr>
                </a:lvl1pPr>
              </a:lstStyle>
              <a:p>
                <a:r>
                  <a:t>4</a:t>
                </a:r>
              </a:p>
            </p:txBody>
          </p:sp>
        </p:grpSp>
        <p:grpSp>
          <p:nvGrpSpPr>
            <p:cNvPr id="345" name="Round Diagonal Corner Rectangle 9"/>
            <p:cNvGrpSpPr/>
            <p:nvPr/>
          </p:nvGrpSpPr>
          <p:grpSpPr>
            <a:xfrm>
              <a:off x="193646" y="1303754"/>
              <a:ext cx="1945320" cy="648002"/>
              <a:chOff x="0" y="0"/>
              <a:chExt cx="1945319" cy="648000"/>
            </a:xfrm>
          </p:grpSpPr>
          <p:sp>
            <p:nvSpPr>
              <p:cNvPr id="343" name="Shape"/>
              <p:cNvSpPr/>
              <p:nvPr/>
            </p:nvSpPr>
            <p:spPr>
              <a:xfrm>
                <a:off x="-1" y="-1"/>
                <a:ext cx="1945321" cy="648001"/>
              </a:xfrm>
              <a:custGeom>
                <a:avLst/>
                <a:gdLst/>
                <a:ahLst/>
                <a:cxnLst>
                  <a:cxn ang="0">
                    <a:pos x="wd2" y="hd2"/>
                  </a:cxn>
                  <a:cxn ang="5400000">
                    <a:pos x="wd2" y="hd2"/>
                  </a:cxn>
                  <a:cxn ang="10800000">
                    <a:pos x="wd2" y="hd2"/>
                  </a:cxn>
                  <a:cxn ang="16200000">
                    <a:pos x="wd2" y="hd2"/>
                  </a:cxn>
                </a:cxnLst>
                <a:rect l="0" t="0" r="r" b="b"/>
                <a:pathLst>
                  <a:path w="21600" h="21600" extrusionOk="0">
                    <a:moveTo>
                      <a:pt x="1199" y="0"/>
                    </a:moveTo>
                    <a:lnTo>
                      <a:pt x="21600" y="0"/>
                    </a:lnTo>
                    <a:lnTo>
                      <a:pt x="21600" y="18000"/>
                    </a:lnTo>
                    <a:cubicBezTo>
                      <a:pt x="21600" y="19988"/>
                      <a:pt x="21063" y="21600"/>
                      <a:pt x="20401" y="21600"/>
                    </a:cubicBezTo>
                    <a:lnTo>
                      <a:pt x="0" y="21600"/>
                    </a:lnTo>
                    <a:lnTo>
                      <a:pt x="0" y="3600"/>
                    </a:lnTo>
                    <a:cubicBezTo>
                      <a:pt x="0" y="1612"/>
                      <a:pt x="537" y="0"/>
                      <a:pt x="1199" y="0"/>
                    </a:cubicBezTo>
                    <a:close/>
                  </a:path>
                </a:pathLst>
              </a:custGeom>
              <a:solidFill>
                <a:srgbClr val="548235">
                  <a:alpha val="92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44" name="5"/>
              <p:cNvSpPr txBox="1"/>
              <p:nvPr/>
            </p:nvSpPr>
            <p:spPr>
              <a:xfrm>
                <a:off x="77353" y="105465"/>
                <a:ext cx="1790613" cy="4370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400">
                    <a:solidFill>
                      <a:srgbClr val="FFFFFF"/>
                    </a:solidFill>
                    <a:latin typeface="Arial"/>
                    <a:ea typeface="Arial"/>
                    <a:cs typeface="Arial"/>
                    <a:sym typeface="Arial"/>
                  </a:defRPr>
                </a:lvl1pPr>
              </a:lstStyle>
              <a:p>
                <a:r>
                  <a:t>5</a:t>
                </a:r>
              </a:p>
            </p:txBody>
          </p:sp>
        </p:grpSp>
        <p:grpSp>
          <p:nvGrpSpPr>
            <p:cNvPr id="348" name="Round Diagonal Corner Rectangle 10"/>
            <p:cNvGrpSpPr/>
            <p:nvPr/>
          </p:nvGrpSpPr>
          <p:grpSpPr>
            <a:xfrm>
              <a:off x="177696" y="5026349"/>
              <a:ext cx="1945320" cy="648001"/>
              <a:chOff x="0" y="0"/>
              <a:chExt cx="1945319" cy="648000"/>
            </a:xfrm>
          </p:grpSpPr>
          <p:sp>
            <p:nvSpPr>
              <p:cNvPr id="346" name="Shape"/>
              <p:cNvSpPr/>
              <p:nvPr/>
            </p:nvSpPr>
            <p:spPr>
              <a:xfrm>
                <a:off x="-1" y="-1"/>
                <a:ext cx="1945321" cy="648001"/>
              </a:xfrm>
              <a:custGeom>
                <a:avLst/>
                <a:gdLst/>
                <a:ahLst/>
                <a:cxnLst>
                  <a:cxn ang="0">
                    <a:pos x="wd2" y="hd2"/>
                  </a:cxn>
                  <a:cxn ang="5400000">
                    <a:pos x="wd2" y="hd2"/>
                  </a:cxn>
                  <a:cxn ang="10800000">
                    <a:pos x="wd2" y="hd2"/>
                  </a:cxn>
                  <a:cxn ang="16200000">
                    <a:pos x="wd2" y="hd2"/>
                  </a:cxn>
                </a:cxnLst>
                <a:rect l="0" t="0" r="r" b="b"/>
                <a:pathLst>
                  <a:path w="21600" h="21600" extrusionOk="0">
                    <a:moveTo>
                      <a:pt x="1199" y="0"/>
                    </a:moveTo>
                    <a:lnTo>
                      <a:pt x="21600" y="0"/>
                    </a:lnTo>
                    <a:lnTo>
                      <a:pt x="21600" y="18000"/>
                    </a:lnTo>
                    <a:cubicBezTo>
                      <a:pt x="21600" y="19988"/>
                      <a:pt x="21063" y="21600"/>
                      <a:pt x="20401" y="21600"/>
                    </a:cubicBezTo>
                    <a:lnTo>
                      <a:pt x="0" y="21600"/>
                    </a:lnTo>
                    <a:lnTo>
                      <a:pt x="0" y="3600"/>
                    </a:lnTo>
                    <a:cubicBezTo>
                      <a:pt x="0" y="1612"/>
                      <a:pt x="537" y="0"/>
                      <a:pt x="1199" y="0"/>
                    </a:cubicBezTo>
                    <a:close/>
                  </a:path>
                </a:pathLst>
              </a:custGeom>
              <a:solidFill>
                <a:srgbClr val="C00000">
                  <a:alpha val="87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47" name="1"/>
              <p:cNvSpPr txBox="1"/>
              <p:nvPr/>
            </p:nvSpPr>
            <p:spPr>
              <a:xfrm>
                <a:off x="77353" y="105465"/>
                <a:ext cx="1790613" cy="4370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400">
                    <a:solidFill>
                      <a:srgbClr val="FFFFFF"/>
                    </a:solidFill>
                    <a:latin typeface="Arial"/>
                    <a:ea typeface="Arial"/>
                    <a:cs typeface="Arial"/>
                    <a:sym typeface="Arial"/>
                  </a:defRPr>
                </a:lvl1pPr>
              </a:lstStyle>
              <a:p>
                <a:r>
                  <a:t>1</a:t>
                </a:r>
              </a:p>
            </p:txBody>
          </p:sp>
        </p:grpSp>
        <p:sp>
          <p:nvSpPr>
            <p:cNvPr id="349" name="TextBox 19"/>
            <p:cNvSpPr txBox="1"/>
            <p:nvPr/>
          </p:nvSpPr>
          <p:spPr>
            <a:xfrm>
              <a:off x="428696" y="534714"/>
              <a:ext cx="497891" cy="33855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1600" b="1">
                  <a:solidFill>
                    <a:srgbClr val="FFFFFF"/>
                  </a:solidFill>
                  <a:latin typeface="Arial"/>
                  <a:ea typeface="Arial"/>
                  <a:cs typeface="Arial"/>
                  <a:sym typeface="Arial"/>
                </a:defRPr>
              </a:lvl1pPr>
            </a:lstStyle>
            <a:p>
              <a:r>
                <a:rPr dirty="0">
                  <a:solidFill>
                    <a:schemeClr val="tx1"/>
                  </a:solidFill>
                  <a:latin typeface="Agency FB" panose="020B0503020202020204" pitchFamily="34" charset="0"/>
                </a:rPr>
                <a:t>LEVEL</a:t>
              </a:r>
            </a:p>
          </p:txBody>
        </p:sp>
        <p:sp>
          <p:nvSpPr>
            <p:cNvPr id="350" name="TextBox 20"/>
            <p:cNvSpPr txBox="1"/>
            <p:nvPr/>
          </p:nvSpPr>
          <p:spPr>
            <a:xfrm>
              <a:off x="568523" y="119424"/>
              <a:ext cx="1917550" cy="33855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600" b="1">
                  <a:solidFill>
                    <a:srgbClr val="FFFFFF"/>
                  </a:solidFill>
                  <a:latin typeface="Arial"/>
                  <a:ea typeface="Arial"/>
                  <a:cs typeface="Arial"/>
                  <a:sym typeface="Arial"/>
                </a:defRPr>
              </a:lvl1pPr>
            </a:lstStyle>
            <a:p>
              <a:pPr algn="ctr"/>
              <a:r>
                <a:rPr dirty="0">
                  <a:solidFill>
                    <a:schemeClr val="tx1"/>
                  </a:solidFill>
                  <a:latin typeface="Agency FB" panose="020B0503020202020204" pitchFamily="34" charset="0"/>
                </a:rPr>
                <a:t>KARAKTERISTIK</a:t>
              </a:r>
            </a:p>
          </p:txBody>
        </p:sp>
        <p:grpSp>
          <p:nvGrpSpPr>
            <p:cNvPr id="355" name="Group 23"/>
            <p:cNvGrpSpPr/>
            <p:nvPr/>
          </p:nvGrpSpPr>
          <p:grpSpPr>
            <a:xfrm>
              <a:off x="2633260" y="1305083"/>
              <a:ext cx="622503" cy="576001"/>
              <a:chOff x="0" y="0"/>
              <a:chExt cx="622502" cy="576000"/>
            </a:xfrm>
          </p:grpSpPr>
          <p:sp>
            <p:nvSpPr>
              <p:cNvPr id="353" name="Oval 130"/>
              <p:cNvSpPr/>
              <p:nvPr/>
            </p:nvSpPr>
            <p:spPr>
              <a:xfrm>
                <a:off x="-1" y="-1"/>
                <a:ext cx="622504" cy="576002"/>
              </a:xfrm>
              <a:prstGeom prst="ellipse">
                <a:avLst/>
              </a:prstGeom>
              <a:gradFill flip="none" rotWithShape="1">
                <a:gsLst>
                  <a:gs pos="0">
                    <a:srgbClr val="00B000"/>
                  </a:gs>
                  <a:gs pos="100000">
                    <a:srgbClr val="004300"/>
                  </a:gs>
                </a:gsLst>
                <a:path path="circle">
                  <a:fillToRect l="37721" t="-19636" r="62278" b="119636"/>
                </a:path>
              </a:gradFill>
              <a:ln w="38100" cap="flat">
                <a:solidFill>
                  <a:srgbClr val="00B050"/>
                </a:solidFill>
                <a:prstDash val="solid"/>
                <a:round/>
              </a:ln>
              <a:effectLst>
                <a:outerShdw blurRad="63500" rotWithShape="0">
                  <a:srgbClr val="000000">
                    <a:alpha val="40000"/>
                  </a:srgbClr>
                </a:outerShdw>
              </a:effectLst>
            </p:spPr>
            <p:txBody>
              <a:bodyPr wrap="square" lIns="45719" tIns="45719" rIns="45719" bIns="45719" numCol="1" anchor="ctr">
                <a:noAutofit/>
              </a:bodyPr>
              <a:lstStyle/>
              <a:p>
                <a:pPr algn="ctr">
                  <a:defRPr sz="2000" b="1">
                    <a:solidFill>
                      <a:srgbClr val="FFFFFF"/>
                    </a:solidFill>
                    <a:latin typeface="Arial"/>
                    <a:ea typeface="Arial"/>
                    <a:cs typeface="Arial"/>
                    <a:sym typeface="Arial"/>
                  </a:defRPr>
                </a:pPr>
                <a:endParaRPr/>
              </a:p>
            </p:txBody>
          </p:sp>
          <p:sp>
            <p:nvSpPr>
              <p:cNvPr id="354" name="Freeform 6"/>
              <p:cNvSpPr/>
              <p:nvPr/>
            </p:nvSpPr>
            <p:spPr>
              <a:xfrm>
                <a:off x="118825" y="142535"/>
                <a:ext cx="384853" cy="290920"/>
              </a:xfrm>
              <a:custGeom>
                <a:avLst/>
                <a:gdLst/>
                <a:ahLst/>
                <a:cxnLst>
                  <a:cxn ang="0">
                    <a:pos x="wd2" y="hd2"/>
                  </a:cxn>
                  <a:cxn ang="5400000">
                    <a:pos x="wd2" y="hd2"/>
                  </a:cxn>
                  <a:cxn ang="10800000">
                    <a:pos x="wd2" y="hd2"/>
                  </a:cxn>
                  <a:cxn ang="16200000">
                    <a:pos x="wd2" y="hd2"/>
                  </a:cxn>
                </a:cxnLst>
                <a:rect l="0" t="0" r="r" b="b"/>
                <a:pathLst>
                  <a:path w="21600" h="19848" extrusionOk="0">
                    <a:moveTo>
                      <a:pt x="0" y="13195"/>
                    </a:moveTo>
                    <a:cubicBezTo>
                      <a:pt x="0" y="13195"/>
                      <a:pt x="5098" y="15979"/>
                      <a:pt x="6441" y="19848"/>
                    </a:cubicBezTo>
                    <a:cubicBezTo>
                      <a:pt x="6441" y="19848"/>
                      <a:pt x="13550" y="8090"/>
                      <a:pt x="21600" y="4995"/>
                    </a:cubicBezTo>
                    <a:cubicBezTo>
                      <a:pt x="21600" y="4995"/>
                      <a:pt x="19820" y="1655"/>
                      <a:pt x="18516" y="199"/>
                    </a:cubicBezTo>
                    <a:cubicBezTo>
                      <a:pt x="16768" y="-1752"/>
                      <a:pt x="8435" y="11263"/>
                      <a:pt x="6828" y="11882"/>
                    </a:cubicBezTo>
                    <a:cubicBezTo>
                      <a:pt x="6828" y="11882"/>
                      <a:pt x="5098" y="9018"/>
                      <a:pt x="3352" y="7626"/>
                    </a:cubicBezTo>
                    <a:cubicBezTo>
                      <a:pt x="3352" y="7626"/>
                      <a:pt x="1680" y="9357"/>
                      <a:pt x="0" y="13195"/>
                    </a:cubicBezTo>
                    <a:close/>
                  </a:path>
                </a:pathLst>
              </a:custGeom>
              <a:solidFill>
                <a:srgbClr val="FFFFFF"/>
              </a:solidFill>
              <a:ln w="12700" cap="flat">
                <a:noFill/>
                <a:miter lim="400000"/>
              </a:ln>
              <a:effectLst>
                <a:outerShdw blurRad="50800" dist="38100" dir="5400000" rotWithShape="0">
                  <a:srgbClr val="000000">
                    <a:alpha val="40000"/>
                  </a:srgbClr>
                </a:outerShdw>
              </a:effectLst>
            </p:spPr>
            <p:txBody>
              <a:bodyPr wrap="square" lIns="45719" tIns="45719" rIns="45719" bIns="45719" numCol="1" anchor="t">
                <a:noAutofit/>
              </a:bodyPr>
              <a:lstStyle/>
              <a:p>
                <a:pPr>
                  <a:defRPr>
                    <a:latin typeface="Arial"/>
                    <a:ea typeface="Arial"/>
                    <a:cs typeface="Arial"/>
                    <a:sym typeface="Arial"/>
                  </a:defRPr>
                </a:pPr>
                <a:endParaRPr/>
              </a:p>
            </p:txBody>
          </p:sp>
        </p:grpSp>
        <p:pic>
          <p:nvPicPr>
            <p:cNvPr id="356" name="Picture 24" descr="Picture 24"/>
            <p:cNvPicPr>
              <a:picLocks noChangeAspect="1"/>
            </p:cNvPicPr>
            <p:nvPr/>
          </p:nvPicPr>
          <p:blipFill>
            <a:blip r:embed="rId2"/>
            <a:stretch>
              <a:fillRect/>
            </a:stretch>
          </p:blipFill>
          <p:spPr>
            <a:xfrm>
              <a:off x="2205597" y="38918"/>
              <a:ext cx="1439537" cy="972000"/>
            </a:xfrm>
            <a:prstGeom prst="rect">
              <a:avLst/>
            </a:prstGeom>
            <a:ln w="12700" cap="flat">
              <a:noFill/>
              <a:miter lim="400000"/>
            </a:ln>
            <a:effectLst/>
          </p:spPr>
        </p:pic>
        <p:pic>
          <p:nvPicPr>
            <p:cNvPr id="357" name="Picture 25" descr="Picture 25"/>
            <p:cNvPicPr>
              <a:picLocks noChangeAspect="1"/>
            </p:cNvPicPr>
            <p:nvPr/>
          </p:nvPicPr>
          <p:blipFill>
            <a:blip r:embed="rId2"/>
            <a:stretch>
              <a:fillRect/>
            </a:stretch>
          </p:blipFill>
          <p:spPr>
            <a:xfrm>
              <a:off x="5158494" y="61869"/>
              <a:ext cx="1439537" cy="972000"/>
            </a:xfrm>
            <a:prstGeom prst="rect">
              <a:avLst/>
            </a:prstGeom>
            <a:ln w="12700" cap="flat">
              <a:noFill/>
              <a:miter lim="400000"/>
            </a:ln>
            <a:effectLst/>
          </p:spPr>
        </p:pic>
        <p:pic>
          <p:nvPicPr>
            <p:cNvPr id="358" name="Picture 26" descr="Picture 26"/>
            <p:cNvPicPr>
              <a:picLocks noChangeAspect="1"/>
            </p:cNvPicPr>
            <p:nvPr/>
          </p:nvPicPr>
          <p:blipFill>
            <a:blip r:embed="rId2"/>
            <a:stretch>
              <a:fillRect/>
            </a:stretch>
          </p:blipFill>
          <p:spPr>
            <a:xfrm>
              <a:off x="9576081" y="52143"/>
              <a:ext cx="1439538" cy="972000"/>
            </a:xfrm>
            <a:prstGeom prst="rect">
              <a:avLst/>
            </a:prstGeom>
            <a:ln w="12700" cap="flat">
              <a:noFill/>
              <a:miter lim="400000"/>
            </a:ln>
            <a:effectLst/>
          </p:spPr>
        </p:pic>
        <p:pic>
          <p:nvPicPr>
            <p:cNvPr id="359" name="Picture 27" descr="Picture 27"/>
            <p:cNvPicPr>
              <a:picLocks noChangeAspect="1"/>
            </p:cNvPicPr>
            <p:nvPr/>
          </p:nvPicPr>
          <p:blipFill>
            <a:blip r:embed="rId2"/>
            <a:stretch>
              <a:fillRect/>
            </a:stretch>
          </p:blipFill>
          <p:spPr>
            <a:xfrm>
              <a:off x="8080915" y="47520"/>
              <a:ext cx="1439537" cy="972000"/>
            </a:xfrm>
            <a:prstGeom prst="rect">
              <a:avLst/>
            </a:prstGeom>
            <a:ln w="12700" cap="flat">
              <a:noFill/>
              <a:miter lim="400000"/>
            </a:ln>
            <a:effectLst/>
          </p:spPr>
        </p:pic>
        <p:sp>
          <p:nvSpPr>
            <p:cNvPr id="362" name="TextBox 30"/>
            <p:cNvSpPr txBox="1"/>
            <p:nvPr/>
          </p:nvSpPr>
          <p:spPr>
            <a:xfrm>
              <a:off x="9574953" y="116745"/>
              <a:ext cx="1411011" cy="73866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sz="1200" b="1">
                  <a:latin typeface="Arial"/>
                  <a:ea typeface="Arial"/>
                  <a:cs typeface="Arial"/>
                  <a:sym typeface="Arial"/>
                </a:defRPr>
              </a:lvl1pPr>
            </a:lstStyle>
            <a:p>
              <a:r>
                <a:rPr sz="1400">
                  <a:latin typeface="Agency FB" panose="020B0503020202020204" pitchFamily="34" charset="0"/>
                </a:rPr>
                <a:t>Keyakinan Memadai Atas Pencapaian Tujuan Organisasi</a:t>
              </a:r>
            </a:p>
          </p:txBody>
        </p:sp>
        <p:grpSp>
          <p:nvGrpSpPr>
            <p:cNvPr id="365" name="Group 31"/>
            <p:cNvGrpSpPr/>
            <p:nvPr/>
          </p:nvGrpSpPr>
          <p:grpSpPr>
            <a:xfrm>
              <a:off x="2612068" y="2232187"/>
              <a:ext cx="622503" cy="576001"/>
              <a:chOff x="0" y="0"/>
              <a:chExt cx="622502" cy="576000"/>
            </a:xfrm>
          </p:grpSpPr>
          <p:sp>
            <p:nvSpPr>
              <p:cNvPr id="363" name="Oval 128"/>
              <p:cNvSpPr/>
              <p:nvPr/>
            </p:nvSpPr>
            <p:spPr>
              <a:xfrm>
                <a:off x="-1" y="-1"/>
                <a:ext cx="622504" cy="576002"/>
              </a:xfrm>
              <a:prstGeom prst="ellipse">
                <a:avLst/>
              </a:prstGeom>
              <a:gradFill flip="none" rotWithShape="1">
                <a:gsLst>
                  <a:gs pos="0">
                    <a:srgbClr val="00B000"/>
                  </a:gs>
                  <a:gs pos="100000">
                    <a:srgbClr val="004300"/>
                  </a:gs>
                </a:gsLst>
                <a:path path="circle">
                  <a:fillToRect l="37721" t="-19636" r="62278" b="119636"/>
                </a:path>
              </a:gradFill>
              <a:ln w="38100" cap="flat">
                <a:solidFill>
                  <a:srgbClr val="00B050"/>
                </a:solidFill>
                <a:prstDash val="solid"/>
                <a:round/>
              </a:ln>
              <a:effectLst>
                <a:outerShdw blurRad="63500" rotWithShape="0">
                  <a:srgbClr val="000000">
                    <a:alpha val="40000"/>
                  </a:srgbClr>
                </a:outerShdw>
              </a:effectLst>
            </p:spPr>
            <p:txBody>
              <a:bodyPr wrap="square" lIns="45719" tIns="45719" rIns="45719" bIns="45719" numCol="1" anchor="ctr">
                <a:noAutofit/>
              </a:bodyPr>
              <a:lstStyle/>
              <a:p>
                <a:pPr algn="ctr">
                  <a:defRPr sz="2000" b="1">
                    <a:solidFill>
                      <a:srgbClr val="FFFFFF"/>
                    </a:solidFill>
                    <a:latin typeface="Arial"/>
                    <a:ea typeface="Arial"/>
                    <a:cs typeface="Arial"/>
                    <a:sym typeface="Arial"/>
                  </a:defRPr>
                </a:pPr>
                <a:endParaRPr/>
              </a:p>
            </p:txBody>
          </p:sp>
          <p:sp>
            <p:nvSpPr>
              <p:cNvPr id="364" name="Freeform 6"/>
              <p:cNvSpPr/>
              <p:nvPr/>
            </p:nvSpPr>
            <p:spPr>
              <a:xfrm>
                <a:off x="118825" y="142535"/>
                <a:ext cx="384853" cy="290920"/>
              </a:xfrm>
              <a:custGeom>
                <a:avLst/>
                <a:gdLst/>
                <a:ahLst/>
                <a:cxnLst>
                  <a:cxn ang="0">
                    <a:pos x="wd2" y="hd2"/>
                  </a:cxn>
                  <a:cxn ang="5400000">
                    <a:pos x="wd2" y="hd2"/>
                  </a:cxn>
                  <a:cxn ang="10800000">
                    <a:pos x="wd2" y="hd2"/>
                  </a:cxn>
                  <a:cxn ang="16200000">
                    <a:pos x="wd2" y="hd2"/>
                  </a:cxn>
                </a:cxnLst>
                <a:rect l="0" t="0" r="r" b="b"/>
                <a:pathLst>
                  <a:path w="21600" h="19848" extrusionOk="0">
                    <a:moveTo>
                      <a:pt x="0" y="13195"/>
                    </a:moveTo>
                    <a:cubicBezTo>
                      <a:pt x="0" y="13195"/>
                      <a:pt x="5098" y="15979"/>
                      <a:pt x="6441" y="19848"/>
                    </a:cubicBezTo>
                    <a:cubicBezTo>
                      <a:pt x="6441" y="19848"/>
                      <a:pt x="13550" y="8090"/>
                      <a:pt x="21600" y="4995"/>
                    </a:cubicBezTo>
                    <a:cubicBezTo>
                      <a:pt x="21600" y="4995"/>
                      <a:pt x="19820" y="1655"/>
                      <a:pt x="18516" y="199"/>
                    </a:cubicBezTo>
                    <a:cubicBezTo>
                      <a:pt x="16768" y="-1752"/>
                      <a:pt x="8435" y="11263"/>
                      <a:pt x="6828" y="11882"/>
                    </a:cubicBezTo>
                    <a:cubicBezTo>
                      <a:pt x="6828" y="11882"/>
                      <a:pt x="5098" y="9018"/>
                      <a:pt x="3352" y="7626"/>
                    </a:cubicBezTo>
                    <a:cubicBezTo>
                      <a:pt x="3352" y="7626"/>
                      <a:pt x="1680" y="9357"/>
                      <a:pt x="0" y="13195"/>
                    </a:cubicBezTo>
                    <a:close/>
                  </a:path>
                </a:pathLst>
              </a:custGeom>
              <a:solidFill>
                <a:srgbClr val="FFFFFF"/>
              </a:solidFill>
              <a:ln w="12700" cap="flat">
                <a:noFill/>
                <a:miter lim="400000"/>
              </a:ln>
              <a:effectLst>
                <a:outerShdw blurRad="50800" dist="38100" dir="5400000" rotWithShape="0">
                  <a:srgbClr val="000000">
                    <a:alpha val="40000"/>
                  </a:srgbClr>
                </a:outerShdw>
              </a:effectLst>
            </p:spPr>
            <p:txBody>
              <a:bodyPr wrap="square" lIns="45719" tIns="45719" rIns="45719" bIns="45719" numCol="1" anchor="t">
                <a:noAutofit/>
              </a:bodyPr>
              <a:lstStyle/>
              <a:p>
                <a:pPr>
                  <a:defRPr>
                    <a:latin typeface="Arial"/>
                    <a:ea typeface="Arial"/>
                    <a:cs typeface="Arial"/>
                    <a:sym typeface="Arial"/>
                  </a:defRPr>
                </a:pPr>
                <a:endParaRPr/>
              </a:p>
            </p:txBody>
          </p:sp>
        </p:grpSp>
        <p:grpSp>
          <p:nvGrpSpPr>
            <p:cNvPr id="368" name="Group 32"/>
            <p:cNvGrpSpPr/>
            <p:nvPr/>
          </p:nvGrpSpPr>
          <p:grpSpPr>
            <a:xfrm>
              <a:off x="2623421" y="3152967"/>
              <a:ext cx="661409" cy="612001"/>
              <a:chOff x="0" y="0"/>
              <a:chExt cx="661408" cy="611999"/>
            </a:xfrm>
          </p:grpSpPr>
          <p:sp>
            <p:nvSpPr>
              <p:cNvPr id="366" name="Oval 126"/>
              <p:cNvSpPr/>
              <p:nvPr/>
            </p:nvSpPr>
            <p:spPr>
              <a:xfrm>
                <a:off x="-1" y="0"/>
                <a:ext cx="661410" cy="612000"/>
              </a:xfrm>
              <a:prstGeom prst="ellipse">
                <a:avLst/>
              </a:prstGeom>
              <a:gradFill flip="none" rotWithShape="1">
                <a:gsLst>
                  <a:gs pos="0">
                    <a:srgbClr val="00B000"/>
                  </a:gs>
                  <a:gs pos="100000">
                    <a:srgbClr val="004300"/>
                  </a:gs>
                </a:gsLst>
                <a:path path="circle">
                  <a:fillToRect l="37721" t="-19636" r="62278" b="119636"/>
                </a:path>
              </a:gradFill>
              <a:ln w="38100" cap="flat">
                <a:solidFill>
                  <a:srgbClr val="00B050"/>
                </a:solidFill>
                <a:prstDash val="solid"/>
                <a:round/>
              </a:ln>
              <a:effectLst>
                <a:outerShdw blurRad="63500" rotWithShape="0">
                  <a:srgbClr val="000000">
                    <a:alpha val="40000"/>
                  </a:srgbClr>
                </a:outerShdw>
              </a:effectLst>
            </p:spPr>
            <p:txBody>
              <a:bodyPr wrap="square" lIns="45719" tIns="45719" rIns="45719" bIns="45719" numCol="1" anchor="ctr">
                <a:noAutofit/>
              </a:bodyPr>
              <a:lstStyle/>
              <a:p>
                <a:pPr algn="ctr">
                  <a:defRPr sz="2000" b="1">
                    <a:solidFill>
                      <a:srgbClr val="FFFFFF"/>
                    </a:solidFill>
                    <a:latin typeface="Arial"/>
                    <a:ea typeface="Arial"/>
                    <a:cs typeface="Arial"/>
                    <a:sym typeface="Arial"/>
                  </a:defRPr>
                </a:pPr>
                <a:endParaRPr/>
              </a:p>
            </p:txBody>
          </p:sp>
          <p:sp>
            <p:nvSpPr>
              <p:cNvPr id="367" name="Freeform 6"/>
              <p:cNvSpPr/>
              <p:nvPr/>
            </p:nvSpPr>
            <p:spPr>
              <a:xfrm>
                <a:off x="126251" y="151444"/>
                <a:ext cx="408906" cy="309102"/>
              </a:xfrm>
              <a:custGeom>
                <a:avLst/>
                <a:gdLst/>
                <a:ahLst/>
                <a:cxnLst>
                  <a:cxn ang="0">
                    <a:pos x="wd2" y="hd2"/>
                  </a:cxn>
                  <a:cxn ang="5400000">
                    <a:pos x="wd2" y="hd2"/>
                  </a:cxn>
                  <a:cxn ang="10800000">
                    <a:pos x="wd2" y="hd2"/>
                  </a:cxn>
                  <a:cxn ang="16200000">
                    <a:pos x="wd2" y="hd2"/>
                  </a:cxn>
                </a:cxnLst>
                <a:rect l="0" t="0" r="r" b="b"/>
                <a:pathLst>
                  <a:path w="21600" h="19848" extrusionOk="0">
                    <a:moveTo>
                      <a:pt x="0" y="13195"/>
                    </a:moveTo>
                    <a:cubicBezTo>
                      <a:pt x="0" y="13195"/>
                      <a:pt x="5098" y="15979"/>
                      <a:pt x="6441" y="19848"/>
                    </a:cubicBezTo>
                    <a:cubicBezTo>
                      <a:pt x="6441" y="19848"/>
                      <a:pt x="13550" y="8090"/>
                      <a:pt x="21600" y="4995"/>
                    </a:cubicBezTo>
                    <a:cubicBezTo>
                      <a:pt x="21600" y="4995"/>
                      <a:pt x="19820" y="1655"/>
                      <a:pt x="18516" y="199"/>
                    </a:cubicBezTo>
                    <a:cubicBezTo>
                      <a:pt x="16768" y="-1752"/>
                      <a:pt x="8435" y="11263"/>
                      <a:pt x="6828" y="11882"/>
                    </a:cubicBezTo>
                    <a:cubicBezTo>
                      <a:pt x="6828" y="11882"/>
                      <a:pt x="5098" y="9018"/>
                      <a:pt x="3352" y="7626"/>
                    </a:cubicBezTo>
                    <a:cubicBezTo>
                      <a:pt x="3352" y="7626"/>
                      <a:pt x="1680" y="9357"/>
                      <a:pt x="0" y="13195"/>
                    </a:cubicBezTo>
                    <a:close/>
                  </a:path>
                </a:pathLst>
              </a:custGeom>
              <a:solidFill>
                <a:srgbClr val="FFFFFF"/>
              </a:solidFill>
              <a:ln w="12700" cap="flat">
                <a:noFill/>
                <a:miter lim="400000"/>
              </a:ln>
              <a:effectLst>
                <a:outerShdw blurRad="50800" dist="38100" dir="5400000" rotWithShape="0">
                  <a:srgbClr val="000000">
                    <a:alpha val="40000"/>
                  </a:srgbClr>
                </a:outerShdw>
              </a:effectLst>
            </p:spPr>
            <p:txBody>
              <a:bodyPr wrap="square" lIns="45719" tIns="45719" rIns="45719" bIns="45719" numCol="1" anchor="t">
                <a:noAutofit/>
              </a:bodyPr>
              <a:lstStyle/>
              <a:p>
                <a:pPr>
                  <a:defRPr>
                    <a:latin typeface="Arial"/>
                    <a:ea typeface="Arial"/>
                    <a:cs typeface="Arial"/>
                    <a:sym typeface="Arial"/>
                  </a:defRPr>
                </a:pPr>
                <a:endParaRPr/>
              </a:p>
            </p:txBody>
          </p:sp>
        </p:grpSp>
        <p:grpSp>
          <p:nvGrpSpPr>
            <p:cNvPr id="371" name="Group 33"/>
            <p:cNvGrpSpPr/>
            <p:nvPr/>
          </p:nvGrpSpPr>
          <p:grpSpPr>
            <a:xfrm>
              <a:off x="5531638" y="1315135"/>
              <a:ext cx="622503" cy="576001"/>
              <a:chOff x="0" y="0"/>
              <a:chExt cx="622502" cy="576000"/>
            </a:xfrm>
          </p:grpSpPr>
          <p:sp>
            <p:nvSpPr>
              <p:cNvPr id="369" name="Oval 124"/>
              <p:cNvSpPr/>
              <p:nvPr/>
            </p:nvSpPr>
            <p:spPr>
              <a:xfrm>
                <a:off x="-1" y="-1"/>
                <a:ext cx="622504" cy="576002"/>
              </a:xfrm>
              <a:prstGeom prst="ellipse">
                <a:avLst/>
              </a:prstGeom>
              <a:gradFill flip="none" rotWithShape="1">
                <a:gsLst>
                  <a:gs pos="0">
                    <a:srgbClr val="00B000"/>
                  </a:gs>
                  <a:gs pos="100000">
                    <a:srgbClr val="004300"/>
                  </a:gs>
                </a:gsLst>
                <a:path path="circle">
                  <a:fillToRect l="37721" t="-19636" r="62278" b="119636"/>
                </a:path>
              </a:gradFill>
              <a:ln w="38100" cap="flat">
                <a:solidFill>
                  <a:srgbClr val="00B050"/>
                </a:solidFill>
                <a:prstDash val="solid"/>
                <a:round/>
              </a:ln>
              <a:effectLst>
                <a:outerShdw blurRad="63500" rotWithShape="0">
                  <a:srgbClr val="000000">
                    <a:alpha val="40000"/>
                  </a:srgbClr>
                </a:outerShdw>
              </a:effectLst>
            </p:spPr>
            <p:txBody>
              <a:bodyPr wrap="square" lIns="45719" tIns="45719" rIns="45719" bIns="45719" numCol="1" anchor="ctr">
                <a:noAutofit/>
              </a:bodyPr>
              <a:lstStyle/>
              <a:p>
                <a:pPr algn="ctr">
                  <a:defRPr sz="2000" b="1">
                    <a:solidFill>
                      <a:srgbClr val="FFFFFF"/>
                    </a:solidFill>
                    <a:latin typeface="Arial"/>
                    <a:ea typeface="Arial"/>
                    <a:cs typeface="Arial"/>
                    <a:sym typeface="Arial"/>
                  </a:defRPr>
                </a:pPr>
                <a:endParaRPr/>
              </a:p>
            </p:txBody>
          </p:sp>
          <p:sp>
            <p:nvSpPr>
              <p:cNvPr id="370" name="Freeform 6"/>
              <p:cNvSpPr/>
              <p:nvPr/>
            </p:nvSpPr>
            <p:spPr>
              <a:xfrm>
                <a:off x="118825" y="142535"/>
                <a:ext cx="384853" cy="290920"/>
              </a:xfrm>
              <a:custGeom>
                <a:avLst/>
                <a:gdLst/>
                <a:ahLst/>
                <a:cxnLst>
                  <a:cxn ang="0">
                    <a:pos x="wd2" y="hd2"/>
                  </a:cxn>
                  <a:cxn ang="5400000">
                    <a:pos x="wd2" y="hd2"/>
                  </a:cxn>
                  <a:cxn ang="10800000">
                    <a:pos x="wd2" y="hd2"/>
                  </a:cxn>
                  <a:cxn ang="16200000">
                    <a:pos x="wd2" y="hd2"/>
                  </a:cxn>
                </a:cxnLst>
                <a:rect l="0" t="0" r="r" b="b"/>
                <a:pathLst>
                  <a:path w="21600" h="19848" extrusionOk="0">
                    <a:moveTo>
                      <a:pt x="0" y="13195"/>
                    </a:moveTo>
                    <a:cubicBezTo>
                      <a:pt x="0" y="13195"/>
                      <a:pt x="5098" y="15979"/>
                      <a:pt x="6441" y="19848"/>
                    </a:cubicBezTo>
                    <a:cubicBezTo>
                      <a:pt x="6441" y="19848"/>
                      <a:pt x="13550" y="8090"/>
                      <a:pt x="21600" y="4995"/>
                    </a:cubicBezTo>
                    <a:cubicBezTo>
                      <a:pt x="21600" y="4995"/>
                      <a:pt x="19820" y="1655"/>
                      <a:pt x="18516" y="199"/>
                    </a:cubicBezTo>
                    <a:cubicBezTo>
                      <a:pt x="16768" y="-1752"/>
                      <a:pt x="8435" y="11263"/>
                      <a:pt x="6828" y="11882"/>
                    </a:cubicBezTo>
                    <a:cubicBezTo>
                      <a:pt x="6828" y="11882"/>
                      <a:pt x="5098" y="9018"/>
                      <a:pt x="3352" y="7626"/>
                    </a:cubicBezTo>
                    <a:cubicBezTo>
                      <a:pt x="3352" y="7626"/>
                      <a:pt x="1680" y="9357"/>
                      <a:pt x="0" y="13195"/>
                    </a:cubicBezTo>
                    <a:close/>
                  </a:path>
                </a:pathLst>
              </a:custGeom>
              <a:solidFill>
                <a:srgbClr val="FFFFFF"/>
              </a:solidFill>
              <a:ln w="12700" cap="flat">
                <a:noFill/>
                <a:miter lim="400000"/>
              </a:ln>
              <a:effectLst>
                <a:outerShdw blurRad="50800" dist="38100" dir="5400000" rotWithShape="0">
                  <a:srgbClr val="000000">
                    <a:alpha val="40000"/>
                  </a:srgbClr>
                </a:outerShdw>
              </a:effectLst>
            </p:spPr>
            <p:txBody>
              <a:bodyPr wrap="square" lIns="45719" tIns="45719" rIns="45719" bIns="45719" numCol="1" anchor="t">
                <a:noAutofit/>
              </a:bodyPr>
              <a:lstStyle/>
              <a:p>
                <a:pPr>
                  <a:defRPr>
                    <a:latin typeface="Arial"/>
                    <a:ea typeface="Arial"/>
                    <a:cs typeface="Arial"/>
                    <a:sym typeface="Arial"/>
                  </a:defRPr>
                </a:pPr>
                <a:endParaRPr/>
              </a:p>
            </p:txBody>
          </p:sp>
        </p:grpSp>
        <p:grpSp>
          <p:nvGrpSpPr>
            <p:cNvPr id="374" name="Group 34"/>
            <p:cNvGrpSpPr/>
            <p:nvPr/>
          </p:nvGrpSpPr>
          <p:grpSpPr>
            <a:xfrm>
              <a:off x="8479827" y="1322275"/>
              <a:ext cx="622503" cy="576001"/>
              <a:chOff x="0" y="0"/>
              <a:chExt cx="622502" cy="576000"/>
            </a:xfrm>
          </p:grpSpPr>
          <p:sp>
            <p:nvSpPr>
              <p:cNvPr id="372" name="Oval 122"/>
              <p:cNvSpPr/>
              <p:nvPr/>
            </p:nvSpPr>
            <p:spPr>
              <a:xfrm>
                <a:off x="-1" y="-1"/>
                <a:ext cx="622504" cy="576002"/>
              </a:xfrm>
              <a:prstGeom prst="ellipse">
                <a:avLst/>
              </a:prstGeom>
              <a:gradFill flip="none" rotWithShape="1">
                <a:gsLst>
                  <a:gs pos="0">
                    <a:srgbClr val="00B000"/>
                  </a:gs>
                  <a:gs pos="100000">
                    <a:srgbClr val="004300"/>
                  </a:gs>
                </a:gsLst>
                <a:path path="circle">
                  <a:fillToRect l="37721" t="-19636" r="62278" b="119636"/>
                </a:path>
              </a:gradFill>
              <a:ln w="38100" cap="flat">
                <a:solidFill>
                  <a:srgbClr val="00B050"/>
                </a:solidFill>
                <a:prstDash val="solid"/>
                <a:round/>
              </a:ln>
              <a:effectLst>
                <a:outerShdw blurRad="63500" rotWithShape="0">
                  <a:srgbClr val="000000">
                    <a:alpha val="40000"/>
                  </a:srgbClr>
                </a:outerShdw>
              </a:effectLst>
            </p:spPr>
            <p:txBody>
              <a:bodyPr wrap="square" lIns="45719" tIns="45719" rIns="45719" bIns="45719" numCol="1" anchor="ctr">
                <a:noAutofit/>
              </a:bodyPr>
              <a:lstStyle/>
              <a:p>
                <a:pPr algn="ctr">
                  <a:defRPr sz="2000" b="1">
                    <a:solidFill>
                      <a:srgbClr val="FFFFFF"/>
                    </a:solidFill>
                    <a:latin typeface="Arial"/>
                    <a:ea typeface="Arial"/>
                    <a:cs typeface="Arial"/>
                    <a:sym typeface="Arial"/>
                  </a:defRPr>
                </a:pPr>
                <a:endParaRPr/>
              </a:p>
            </p:txBody>
          </p:sp>
          <p:sp>
            <p:nvSpPr>
              <p:cNvPr id="373" name="Freeform 6"/>
              <p:cNvSpPr/>
              <p:nvPr/>
            </p:nvSpPr>
            <p:spPr>
              <a:xfrm>
                <a:off x="118825" y="142535"/>
                <a:ext cx="384853" cy="290920"/>
              </a:xfrm>
              <a:custGeom>
                <a:avLst/>
                <a:gdLst/>
                <a:ahLst/>
                <a:cxnLst>
                  <a:cxn ang="0">
                    <a:pos x="wd2" y="hd2"/>
                  </a:cxn>
                  <a:cxn ang="5400000">
                    <a:pos x="wd2" y="hd2"/>
                  </a:cxn>
                  <a:cxn ang="10800000">
                    <a:pos x="wd2" y="hd2"/>
                  </a:cxn>
                  <a:cxn ang="16200000">
                    <a:pos x="wd2" y="hd2"/>
                  </a:cxn>
                </a:cxnLst>
                <a:rect l="0" t="0" r="r" b="b"/>
                <a:pathLst>
                  <a:path w="21600" h="19848" extrusionOk="0">
                    <a:moveTo>
                      <a:pt x="0" y="13195"/>
                    </a:moveTo>
                    <a:cubicBezTo>
                      <a:pt x="0" y="13195"/>
                      <a:pt x="5098" y="15979"/>
                      <a:pt x="6441" y="19848"/>
                    </a:cubicBezTo>
                    <a:cubicBezTo>
                      <a:pt x="6441" y="19848"/>
                      <a:pt x="13550" y="8090"/>
                      <a:pt x="21600" y="4995"/>
                    </a:cubicBezTo>
                    <a:cubicBezTo>
                      <a:pt x="21600" y="4995"/>
                      <a:pt x="19820" y="1655"/>
                      <a:pt x="18516" y="199"/>
                    </a:cubicBezTo>
                    <a:cubicBezTo>
                      <a:pt x="16768" y="-1752"/>
                      <a:pt x="8435" y="11263"/>
                      <a:pt x="6828" y="11882"/>
                    </a:cubicBezTo>
                    <a:cubicBezTo>
                      <a:pt x="6828" y="11882"/>
                      <a:pt x="5098" y="9018"/>
                      <a:pt x="3352" y="7626"/>
                    </a:cubicBezTo>
                    <a:cubicBezTo>
                      <a:pt x="3352" y="7626"/>
                      <a:pt x="1680" y="9357"/>
                      <a:pt x="0" y="13195"/>
                    </a:cubicBezTo>
                    <a:close/>
                  </a:path>
                </a:pathLst>
              </a:custGeom>
              <a:solidFill>
                <a:srgbClr val="FFFFFF"/>
              </a:solidFill>
              <a:ln w="12700" cap="flat">
                <a:noFill/>
                <a:miter lim="400000"/>
              </a:ln>
              <a:effectLst>
                <a:outerShdw blurRad="50800" dist="38100" dir="5400000" rotWithShape="0">
                  <a:srgbClr val="000000">
                    <a:alpha val="40000"/>
                  </a:srgbClr>
                </a:outerShdw>
              </a:effectLst>
            </p:spPr>
            <p:txBody>
              <a:bodyPr wrap="square" lIns="45719" tIns="45719" rIns="45719" bIns="45719" numCol="1" anchor="t">
                <a:noAutofit/>
              </a:bodyPr>
              <a:lstStyle/>
              <a:p>
                <a:pPr>
                  <a:defRPr>
                    <a:latin typeface="Arial"/>
                    <a:ea typeface="Arial"/>
                    <a:cs typeface="Arial"/>
                    <a:sym typeface="Arial"/>
                  </a:defRPr>
                </a:pPr>
                <a:endParaRPr/>
              </a:p>
            </p:txBody>
          </p:sp>
        </p:grpSp>
        <p:grpSp>
          <p:nvGrpSpPr>
            <p:cNvPr id="377" name="Group 35"/>
            <p:cNvGrpSpPr/>
            <p:nvPr/>
          </p:nvGrpSpPr>
          <p:grpSpPr>
            <a:xfrm>
              <a:off x="9974726" y="1324761"/>
              <a:ext cx="622503" cy="576001"/>
              <a:chOff x="0" y="0"/>
              <a:chExt cx="622502" cy="576000"/>
            </a:xfrm>
          </p:grpSpPr>
          <p:sp>
            <p:nvSpPr>
              <p:cNvPr id="375" name="Oval 120"/>
              <p:cNvSpPr/>
              <p:nvPr/>
            </p:nvSpPr>
            <p:spPr>
              <a:xfrm>
                <a:off x="-1" y="-1"/>
                <a:ext cx="622504" cy="576002"/>
              </a:xfrm>
              <a:prstGeom prst="ellipse">
                <a:avLst/>
              </a:prstGeom>
              <a:gradFill flip="none" rotWithShape="1">
                <a:gsLst>
                  <a:gs pos="0">
                    <a:srgbClr val="00B000"/>
                  </a:gs>
                  <a:gs pos="100000">
                    <a:srgbClr val="004300"/>
                  </a:gs>
                </a:gsLst>
                <a:path path="circle">
                  <a:fillToRect l="37721" t="-19636" r="62278" b="119636"/>
                </a:path>
              </a:gradFill>
              <a:ln w="38100" cap="flat">
                <a:solidFill>
                  <a:srgbClr val="00B050"/>
                </a:solidFill>
                <a:prstDash val="solid"/>
                <a:round/>
              </a:ln>
              <a:effectLst>
                <a:outerShdw blurRad="63500" rotWithShape="0">
                  <a:srgbClr val="000000">
                    <a:alpha val="40000"/>
                  </a:srgbClr>
                </a:outerShdw>
              </a:effectLst>
            </p:spPr>
            <p:txBody>
              <a:bodyPr wrap="square" lIns="45719" tIns="45719" rIns="45719" bIns="45719" numCol="1" anchor="ctr">
                <a:noAutofit/>
              </a:bodyPr>
              <a:lstStyle/>
              <a:p>
                <a:pPr algn="ctr">
                  <a:defRPr sz="2000" b="1">
                    <a:solidFill>
                      <a:srgbClr val="FFFFFF"/>
                    </a:solidFill>
                    <a:latin typeface="Arial"/>
                    <a:ea typeface="Arial"/>
                    <a:cs typeface="Arial"/>
                    <a:sym typeface="Arial"/>
                  </a:defRPr>
                </a:pPr>
                <a:endParaRPr/>
              </a:p>
            </p:txBody>
          </p:sp>
          <p:sp>
            <p:nvSpPr>
              <p:cNvPr id="376" name="Freeform 6"/>
              <p:cNvSpPr/>
              <p:nvPr/>
            </p:nvSpPr>
            <p:spPr>
              <a:xfrm>
                <a:off x="118825" y="142535"/>
                <a:ext cx="384853" cy="290920"/>
              </a:xfrm>
              <a:custGeom>
                <a:avLst/>
                <a:gdLst/>
                <a:ahLst/>
                <a:cxnLst>
                  <a:cxn ang="0">
                    <a:pos x="wd2" y="hd2"/>
                  </a:cxn>
                  <a:cxn ang="5400000">
                    <a:pos x="wd2" y="hd2"/>
                  </a:cxn>
                  <a:cxn ang="10800000">
                    <a:pos x="wd2" y="hd2"/>
                  </a:cxn>
                  <a:cxn ang="16200000">
                    <a:pos x="wd2" y="hd2"/>
                  </a:cxn>
                </a:cxnLst>
                <a:rect l="0" t="0" r="r" b="b"/>
                <a:pathLst>
                  <a:path w="21600" h="19848" extrusionOk="0">
                    <a:moveTo>
                      <a:pt x="0" y="13195"/>
                    </a:moveTo>
                    <a:cubicBezTo>
                      <a:pt x="0" y="13195"/>
                      <a:pt x="5098" y="15979"/>
                      <a:pt x="6441" y="19848"/>
                    </a:cubicBezTo>
                    <a:cubicBezTo>
                      <a:pt x="6441" y="19848"/>
                      <a:pt x="13550" y="8090"/>
                      <a:pt x="21600" y="4995"/>
                    </a:cubicBezTo>
                    <a:cubicBezTo>
                      <a:pt x="21600" y="4995"/>
                      <a:pt x="19820" y="1655"/>
                      <a:pt x="18516" y="199"/>
                    </a:cubicBezTo>
                    <a:cubicBezTo>
                      <a:pt x="16768" y="-1752"/>
                      <a:pt x="8435" y="11263"/>
                      <a:pt x="6828" y="11882"/>
                    </a:cubicBezTo>
                    <a:cubicBezTo>
                      <a:pt x="6828" y="11882"/>
                      <a:pt x="5098" y="9018"/>
                      <a:pt x="3352" y="7626"/>
                    </a:cubicBezTo>
                    <a:cubicBezTo>
                      <a:pt x="3352" y="7626"/>
                      <a:pt x="1680" y="9357"/>
                      <a:pt x="0" y="13195"/>
                    </a:cubicBezTo>
                    <a:close/>
                  </a:path>
                </a:pathLst>
              </a:custGeom>
              <a:solidFill>
                <a:srgbClr val="FFFFFF"/>
              </a:solidFill>
              <a:ln w="12700" cap="flat">
                <a:noFill/>
                <a:miter lim="400000"/>
              </a:ln>
              <a:effectLst>
                <a:outerShdw blurRad="50800" dist="38100" dir="5400000" rotWithShape="0">
                  <a:srgbClr val="000000">
                    <a:alpha val="40000"/>
                  </a:srgbClr>
                </a:outerShdw>
              </a:effectLst>
            </p:spPr>
            <p:txBody>
              <a:bodyPr wrap="square" lIns="45719" tIns="45719" rIns="45719" bIns="45719" numCol="1" anchor="t">
                <a:noAutofit/>
              </a:bodyPr>
              <a:lstStyle/>
              <a:p>
                <a:pPr>
                  <a:defRPr>
                    <a:latin typeface="Arial"/>
                    <a:ea typeface="Arial"/>
                    <a:cs typeface="Arial"/>
                    <a:sym typeface="Arial"/>
                  </a:defRPr>
                </a:pPr>
                <a:endParaRPr/>
              </a:p>
            </p:txBody>
          </p:sp>
        </p:grpSp>
        <p:grpSp>
          <p:nvGrpSpPr>
            <p:cNvPr id="380" name="Group 36"/>
            <p:cNvGrpSpPr/>
            <p:nvPr/>
          </p:nvGrpSpPr>
          <p:grpSpPr>
            <a:xfrm>
              <a:off x="8500667" y="2223174"/>
              <a:ext cx="622503" cy="576001"/>
              <a:chOff x="0" y="0"/>
              <a:chExt cx="622502" cy="576000"/>
            </a:xfrm>
          </p:grpSpPr>
          <p:sp>
            <p:nvSpPr>
              <p:cNvPr id="378" name="Oval 118"/>
              <p:cNvSpPr/>
              <p:nvPr/>
            </p:nvSpPr>
            <p:spPr>
              <a:xfrm>
                <a:off x="-1" y="-1"/>
                <a:ext cx="622504" cy="576002"/>
              </a:xfrm>
              <a:prstGeom prst="ellipse">
                <a:avLst/>
              </a:prstGeom>
              <a:gradFill flip="none" rotWithShape="1">
                <a:gsLst>
                  <a:gs pos="0">
                    <a:srgbClr val="00B000"/>
                  </a:gs>
                  <a:gs pos="100000">
                    <a:srgbClr val="004300"/>
                  </a:gs>
                </a:gsLst>
                <a:path path="circle">
                  <a:fillToRect l="37721" t="-19636" r="62278" b="119636"/>
                </a:path>
              </a:gradFill>
              <a:ln w="38100" cap="flat">
                <a:solidFill>
                  <a:srgbClr val="00B050"/>
                </a:solidFill>
                <a:prstDash val="solid"/>
                <a:round/>
              </a:ln>
              <a:effectLst>
                <a:outerShdw blurRad="63500" rotWithShape="0">
                  <a:srgbClr val="000000">
                    <a:alpha val="40000"/>
                  </a:srgbClr>
                </a:outerShdw>
              </a:effectLst>
            </p:spPr>
            <p:txBody>
              <a:bodyPr wrap="square" lIns="45719" tIns="45719" rIns="45719" bIns="45719" numCol="1" anchor="ctr">
                <a:noAutofit/>
              </a:bodyPr>
              <a:lstStyle/>
              <a:p>
                <a:pPr algn="ctr">
                  <a:defRPr sz="2000" b="1">
                    <a:solidFill>
                      <a:srgbClr val="FFFFFF"/>
                    </a:solidFill>
                    <a:latin typeface="Arial"/>
                    <a:ea typeface="Arial"/>
                    <a:cs typeface="Arial"/>
                    <a:sym typeface="Arial"/>
                  </a:defRPr>
                </a:pPr>
                <a:endParaRPr/>
              </a:p>
            </p:txBody>
          </p:sp>
          <p:sp>
            <p:nvSpPr>
              <p:cNvPr id="379" name="Freeform 6"/>
              <p:cNvSpPr/>
              <p:nvPr/>
            </p:nvSpPr>
            <p:spPr>
              <a:xfrm>
                <a:off x="118825" y="142535"/>
                <a:ext cx="384853" cy="290920"/>
              </a:xfrm>
              <a:custGeom>
                <a:avLst/>
                <a:gdLst/>
                <a:ahLst/>
                <a:cxnLst>
                  <a:cxn ang="0">
                    <a:pos x="wd2" y="hd2"/>
                  </a:cxn>
                  <a:cxn ang="5400000">
                    <a:pos x="wd2" y="hd2"/>
                  </a:cxn>
                  <a:cxn ang="10800000">
                    <a:pos x="wd2" y="hd2"/>
                  </a:cxn>
                  <a:cxn ang="16200000">
                    <a:pos x="wd2" y="hd2"/>
                  </a:cxn>
                </a:cxnLst>
                <a:rect l="0" t="0" r="r" b="b"/>
                <a:pathLst>
                  <a:path w="21600" h="19848" extrusionOk="0">
                    <a:moveTo>
                      <a:pt x="0" y="13195"/>
                    </a:moveTo>
                    <a:cubicBezTo>
                      <a:pt x="0" y="13195"/>
                      <a:pt x="5098" y="15979"/>
                      <a:pt x="6441" y="19848"/>
                    </a:cubicBezTo>
                    <a:cubicBezTo>
                      <a:pt x="6441" y="19848"/>
                      <a:pt x="13550" y="8090"/>
                      <a:pt x="21600" y="4995"/>
                    </a:cubicBezTo>
                    <a:cubicBezTo>
                      <a:pt x="21600" y="4995"/>
                      <a:pt x="19820" y="1655"/>
                      <a:pt x="18516" y="199"/>
                    </a:cubicBezTo>
                    <a:cubicBezTo>
                      <a:pt x="16768" y="-1752"/>
                      <a:pt x="8435" y="11263"/>
                      <a:pt x="6828" y="11882"/>
                    </a:cubicBezTo>
                    <a:cubicBezTo>
                      <a:pt x="6828" y="11882"/>
                      <a:pt x="5098" y="9018"/>
                      <a:pt x="3352" y="7626"/>
                    </a:cubicBezTo>
                    <a:cubicBezTo>
                      <a:pt x="3352" y="7626"/>
                      <a:pt x="1680" y="9357"/>
                      <a:pt x="0" y="13195"/>
                    </a:cubicBezTo>
                    <a:close/>
                  </a:path>
                </a:pathLst>
              </a:custGeom>
              <a:solidFill>
                <a:srgbClr val="FFFFFF"/>
              </a:solidFill>
              <a:ln w="12700" cap="flat">
                <a:noFill/>
                <a:miter lim="400000"/>
              </a:ln>
              <a:effectLst>
                <a:outerShdw blurRad="50800" dist="38100" dir="5400000" rotWithShape="0">
                  <a:srgbClr val="000000">
                    <a:alpha val="40000"/>
                  </a:srgbClr>
                </a:outerShdw>
              </a:effectLst>
            </p:spPr>
            <p:txBody>
              <a:bodyPr wrap="square" lIns="45719" tIns="45719" rIns="45719" bIns="45719" numCol="1" anchor="t">
                <a:noAutofit/>
              </a:bodyPr>
              <a:lstStyle/>
              <a:p>
                <a:pPr>
                  <a:defRPr>
                    <a:latin typeface="Arial"/>
                    <a:ea typeface="Arial"/>
                    <a:cs typeface="Arial"/>
                    <a:sym typeface="Arial"/>
                  </a:defRPr>
                </a:pPr>
                <a:endParaRPr/>
              </a:p>
            </p:txBody>
          </p:sp>
        </p:grpSp>
        <p:grpSp>
          <p:nvGrpSpPr>
            <p:cNvPr id="383" name="Group 37"/>
            <p:cNvGrpSpPr/>
            <p:nvPr/>
          </p:nvGrpSpPr>
          <p:grpSpPr>
            <a:xfrm>
              <a:off x="5524568" y="2239354"/>
              <a:ext cx="622503" cy="576001"/>
              <a:chOff x="0" y="0"/>
              <a:chExt cx="622502" cy="576000"/>
            </a:xfrm>
          </p:grpSpPr>
          <p:sp>
            <p:nvSpPr>
              <p:cNvPr id="381" name="Oval 116"/>
              <p:cNvSpPr/>
              <p:nvPr/>
            </p:nvSpPr>
            <p:spPr>
              <a:xfrm>
                <a:off x="-1" y="-1"/>
                <a:ext cx="622504" cy="576002"/>
              </a:xfrm>
              <a:prstGeom prst="ellipse">
                <a:avLst/>
              </a:prstGeom>
              <a:gradFill flip="none" rotWithShape="1">
                <a:gsLst>
                  <a:gs pos="0">
                    <a:srgbClr val="00B000"/>
                  </a:gs>
                  <a:gs pos="100000">
                    <a:srgbClr val="004300"/>
                  </a:gs>
                </a:gsLst>
                <a:path path="circle">
                  <a:fillToRect l="37721" t="-19636" r="62278" b="119636"/>
                </a:path>
              </a:gradFill>
              <a:ln w="38100" cap="flat">
                <a:solidFill>
                  <a:srgbClr val="00B050"/>
                </a:solidFill>
                <a:prstDash val="solid"/>
                <a:round/>
              </a:ln>
              <a:effectLst>
                <a:outerShdw blurRad="63500" rotWithShape="0">
                  <a:srgbClr val="000000">
                    <a:alpha val="40000"/>
                  </a:srgbClr>
                </a:outerShdw>
              </a:effectLst>
            </p:spPr>
            <p:txBody>
              <a:bodyPr wrap="square" lIns="45719" tIns="45719" rIns="45719" bIns="45719" numCol="1" anchor="ctr">
                <a:noAutofit/>
              </a:bodyPr>
              <a:lstStyle/>
              <a:p>
                <a:pPr algn="ctr">
                  <a:defRPr sz="2000" b="1">
                    <a:solidFill>
                      <a:srgbClr val="FFFFFF"/>
                    </a:solidFill>
                    <a:latin typeface="Arial"/>
                    <a:ea typeface="Arial"/>
                    <a:cs typeface="Arial"/>
                    <a:sym typeface="Arial"/>
                  </a:defRPr>
                </a:pPr>
                <a:endParaRPr/>
              </a:p>
            </p:txBody>
          </p:sp>
          <p:sp>
            <p:nvSpPr>
              <p:cNvPr id="382" name="Freeform 6"/>
              <p:cNvSpPr/>
              <p:nvPr/>
            </p:nvSpPr>
            <p:spPr>
              <a:xfrm>
                <a:off x="118825" y="142535"/>
                <a:ext cx="384853" cy="290920"/>
              </a:xfrm>
              <a:custGeom>
                <a:avLst/>
                <a:gdLst/>
                <a:ahLst/>
                <a:cxnLst>
                  <a:cxn ang="0">
                    <a:pos x="wd2" y="hd2"/>
                  </a:cxn>
                  <a:cxn ang="5400000">
                    <a:pos x="wd2" y="hd2"/>
                  </a:cxn>
                  <a:cxn ang="10800000">
                    <a:pos x="wd2" y="hd2"/>
                  </a:cxn>
                  <a:cxn ang="16200000">
                    <a:pos x="wd2" y="hd2"/>
                  </a:cxn>
                </a:cxnLst>
                <a:rect l="0" t="0" r="r" b="b"/>
                <a:pathLst>
                  <a:path w="21600" h="19848" extrusionOk="0">
                    <a:moveTo>
                      <a:pt x="0" y="13195"/>
                    </a:moveTo>
                    <a:cubicBezTo>
                      <a:pt x="0" y="13195"/>
                      <a:pt x="5098" y="15979"/>
                      <a:pt x="6441" y="19848"/>
                    </a:cubicBezTo>
                    <a:cubicBezTo>
                      <a:pt x="6441" y="19848"/>
                      <a:pt x="13550" y="8090"/>
                      <a:pt x="21600" y="4995"/>
                    </a:cubicBezTo>
                    <a:cubicBezTo>
                      <a:pt x="21600" y="4995"/>
                      <a:pt x="19820" y="1655"/>
                      <a:pt x="18516" y="199"/>
                    </a:cubicBezTo>
                    <a:cubicBezTo>
                      <a:pt x="16768" y="-1752"/>
                      <a:pt x="8435" y="11263"/>
                      <a:pt x="6828" y="11882"/>
                    </a:cubicBezTo>
                    <a:cubicBezTo>
                      <a:pt x="6828" y="11882"/>
                      <a:pt x="5098" y="9018"/>
                      <a:pt x="3352" y="7626"/>
                    </a:cubicBezTo>
                    <a:cubicBezTo>
                      <a:pt x="3352" y="7626"/>
                      <a:pt x="1680" y="9357"/>
                      <a:pt x="0" y="13195"/>
                    </a:cubicBezTo>
                    <a:close/>
                  </a:path>
                </a:pathLst>
              </a:custGeom>
              <a:solidFill>
                <a:srgbClr val="FFFFFF"/>
              </a:solidFill>
              <a:ln w="12700" cap="flat">
                <a:noFill/>
                <a:miter lim="400000"/>
              </a:ln>
              <a:effectLst>
                <a:outerShdw blurRad="50800" dist="38100" dir="5400000" rotWithShape="0">
                  <a:srgbClr val="000000">
                    <a:alpha val="40000"/>
                  </a:srgbClr>
                </a:outerShdw>
              </a:effectLst>
            </p:spPr>
            <p:txBody>
              <a:bodyPr wrap="square" lIns="45719" tIns="45719" rIns="45719" bIns="45719" numCol="1" anchor="t">
                <a:noAutofit/>
              </a:bodyPr>
              <a:lstStyle/>
              <a:p>
                <a:pPr>
                  <a:defRPr>
                    <a:latin typeface="Arial"/>
                    <a:ea typeface="Arial"/>
                    <a:cs typeface="Arial"/>
                    <a:sym typeface="Arial"/>
                  </a:defRPr>
                </a:pPr>
                <a:endParaRPr/>
              </a:p>
            </p:txBody>
          </p:sp>
        </p:grpSp>
        <p:sp>
          <p:nvSpPr>
            <p:cNvPr id="384" name="Rectangle 38"/>
            <p:cNvSpPr/>
            <p:nvPr/>
          </p:nvSpPr>
          <p:spPr>
            <a:xfrm>
              <a:off x="2275597" y="1234366"/>
              <a:ext cx="1322818" cy="720001"/>
            </a:xfrm>
            <a:prstGeom prst="rect">
              <a:avLst/>
            </a:prstGeom>
            <a:noFill/>
            <a:ln w="12700" cap="flat">
              <a:solidFill>
                <a:schemeClr val="accent5"/>
              </a:solidFill>
              <a:prstDash val="solid"/>
              <a:miter lim="8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sp>
          <p:nvSpPr>
            <p:cNvPr id="385" name="Rectangle 39"/>
            <p:cNvSpPr/>
            <p:nvPr/>
          </p:nvSpPr>
          <p:spPr>
            <a:xfrm>
              <a:off x="2274290" y="2152758"/>
              <a:ext cx="1322818" cy="720001"/>
            </a:xfrm>
            <a:prstGeom prst="rect">
              <a:avLst/>
            </a:prstGeom>
            <a:noFill/>
            <a:ln w="12700" cap="flat">
              <a:solidFill>
                <a:schemeClr val="accent5"/>
              </a:solidFill>
              <a:prstDash val="solid"/>
              <a:miter lim="8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sp>
          <p:nvSpPr>
            <p:cNvPr id="386" name="Rectangle 40"/>
            <p:cNvSpPr/>
            <p:nvPr/>
          </p:nvSpPr>
          <p:spPr>
            <a:xfrm>
              <a:off x="2285253" y="3075804"/>
              <a:ext cx="1322818" cy="756001"/>
            </a:xfrm>
            <a:prstGeom prst="rect">
              <a:avLst/>
            </a:prstGeom>
            <a:noFill/>
            <a:ln w="12700" cap="flat">
              <a:solidFill>
                <a:schemeClr val="accent5"/>
              </a:solidFill>
              <a:prstDash val="solid"/>
              <a:miter lim="8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sp>
          <p:nvSpPr>
            <p:cNvPr id="387" name="Rectangle 41"/>
            <p:cNvSpPr/>
            <p:nvPr/>
          </p:nvSpPr>
          <p:spPr>
            <a:xfrm>
              <a:off x="2297970" y="4014175"/>
              <a:ext cx="1322818" cy="720001"/>
            </a:xfrm>
            <a:prstGeom prst="rect">
              <a:avLst/>
            </a:prstGeom>
            <a:noFill/>
            <a:ln w="12700" cap="flat">
              <a:solidFill>
                <a:schemeClr val="accent5"/>
              </a:solidFill>
              <a:prstDash val="solid"/>
              <a:miter lim="8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sp>
          <p:nvSpPr>
            <p:cNvPr id="388" name="Rectangle 42"/>
            <p:cNvSpPr/>
            <p:nvPr/>
          </p:nvSpPr>
          <p:spPr>
            <a:xfrm>
              <a:off x="2297040" y="4949623"/>
              <a:ext cx="1322818" cy="720001"/>
            </a:xfrm>
            <a:prstGeom prst="rect">
              <a:avLst/>
            </a:prstGeom>
            <a:noFill/>
            <a:ln w="12700" cap="flat">
              <a:solidFill>
                <a:schemeClr val="accent5"/>
              </a:solidFill>
              <a:prstDash val="solid"/>
              <a:miter lim="8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sp>
          <p:nvSpPr>
            <p:cNvPr id="389" name="Rectangle 43"/>
            <p:cNvSpPr/>
            <p:nvPr/>
          </p:nvSpPr>
          <p:spPr>
            <a:xfrm>
              <a:off x="5204991" y="4015864"/>
              <a:ext cx="1322818" cy="720001"/>
            </a:xfrm>
            <a:prstGeom prst="rect">
              <a:avLst/>
            </a:prstGeom>
            <a:noFill/>
            <a:ln w="12700" cap="flat">
              <a:solidFill>
                <a:schemeClr val="accent5"/>
              </a:solidFill>
              <a:prstDash val="solid"/>
              <a:miter lim="8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sp>
          <p:nvSpPr>
            <p:cNvPr id="390" name="Rectangle 44"/>
            <p:cNvSpPr/>
            <p:nvPr/>
          </p:nvSpPr>
          <p:spPr>
            <a:xfrm>
              <a:off x="5193957" y="2152758"/>
              <a:ext cx="1322818" cy="720001"/>
            </a:xfrm>
            <a:prstGeom prst="rect">
              <a:avLst/>
            </a:prstGeom>
            <a:noFill/>
            <a:ln w="12700" cap="flat">
              <a:solidFill>
                <a:schemeClr val="accent5"/>
              </a:solidFill>
              <a:prstDash val="solid"/>
              <a:miter lim="8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sp>
          <p:nvSpPr>
            <p:cNvPr id="391" name="Rectangle 45"/>
            <p:cNvSpPr/>
            <p:nvPr/>
          </p:nvSpPr>
          <p:spPr>
            <a:xfrm>
              <a:off x="5189984" y="1234956"/>
              <a:ext cx="1322818" cy="720001"/>
            </a:xfrm>
            <a:prstGeom prst="rect">
              <a:avLst/>
            </a:prstGeom>
            <a:noFill/>
            <a:ln w="12700" cap="flat">
              <a:solidFill>
                <a:schemeClr val="accent5"/>
              </a:solidFill>
              <a:prstDash val="solid"/>
              <a:miter lim="8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sp>
          <p:nvSpPr>
            <p:cNvPr id="392" name="Rectangle 46"/>
            <p:cNvSpPr/>
            <p:nvPr/>
          </p:nvSpPr>
          <p:spPr>
            <a:xfrm>
              <a:off x="5213296" y="3067579"/>
              <a:ext cx="1322818" cy="720001"/>
            </a:xfrm>
            <a:prstGeom prst="rect">
              <a:avLst/>
            </a:prstGeom>
            <a:noFill/>
            <a:ln w="12700" cap="flat">
              <a:solidFill>
                <a:schemeClr val="accent5"/>
              </a:solidFill>
              <a:prstDash val="solid"/>
              <a:miter lim="8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sp>
          <p:nvSpPr>
            <p:cNvPr id="393" name="Rectangle 47"/>
            <p:cNvSpPr/>
            <p:nvPr/>
          </p:nvSpPr>
          <p:spPr>
            <a:xfrm>
              <a:off x="5210965" y="4962624"/>
              <a:ext cx="1322818" cy="720001"/>
            </a:xfrm>
            <a:prstGeom prst="rect">
              <a:avLst/>
            </a:prstGeom>
            <a:noFill/>
            <a:ln w="12700" cap="flat">
              <a:solidFill>
                <a:schemeClr val="accent5"/>
              </a:solidFill>
              <a:prstDash val="solid"/>
              <a:miter lim="8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sp>
          <p:nvSpPr>
            <p:cNvPr id="394" name="Rectangle 48"/>
            <p:cNvSpPr/>
            <p:nvPr/>
          </p:nvSpPr>
          <p:spPr>
            <a:xfrm>
              <a:off x="8137252" y="1257188"/>
              <a:ext cx="1322818" cy="720001"/>
            </a:xfrm>
            <a:prstGeom prst="rect">
              <a:avLst/>
            </a:prstGeom>
            <a:noFill/>
            <a:ln w="12700" cap="flat">
              <a:solidFill>
                <a:schemeClr val="accent5"/>
              </a:solidFill>
              <a:prstDash val="solid"/>
              <a:miter lim="8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grpSp>
          <p:nvGrpSpPr>
            <p:cNvPr id="397" name="Group 49"/>
            <p:cNvGrpSpPr/>
            <p:nvPr/>
          </p:nvGrpSpPr>
          <p:grpSpPr>
            <a:xfrm>
              <a:off x="2629222" y="4071588"/>
              <a:ext cx="661409" cy="612001"/>
              <a:chOff x="0" y="0"/>
              <a:chExt cx="661408" cy="611999"/>
            </a:xfrm>
          </p:grpSpPr>
          <p:sp>
            <p:nvSpPr>
              <p:cNvPr id="395" name="Oval 114"/>
              <p:cNvSpPr/>
              <p:nvPr/>
            </p:nvSpPr>
            <p:spPr>
              <a:xfrm>
                <a:off x="-1" y="0"/>
                <a:ext cx="661410" cy="612000"/>
              </a:xfrm>
              <a:prstGeom prst="ellipse">
                <a:avLst/>
              </a:prstGeom>
              <a:gradFill flip="none" rotWithShape="1">
                <a:gsLst>
                  <a:gs pos="0">
                    <a:srgbClr val="00B000"/>
                  </a:gs>
                  <a:gs pos="100000">
                    <a:srgbClr val="004300"/>
                  </a:gs>
                </a:gsLst>
                <a:path path="circle">
                  <a:fillToRect l="37721" t="-19636" r="62278" b="119636"/>
                </a:path>
              </a:gradFill>
              <a:ln w="38100" cap="flat">
                <a:solidFill>
                  <a:srgbClr val="00B050"/>
                </a:solidFill>
                <a:prstDash val="solid"/>
                <a:round/>
              </a:ln>
              <a:effectLst>
                <a:outerShdw blurRad="63500" rotWithShape="0">
                  <a:srgbClr val="000000">
                    <a:alpha val="40000"/>
                  </a:srgbClr>
                </a:outerShdw>
              </a:effectLst>
            </p:spPr>
            <p:txBody>
              <a:bodyPr wrap="square" lIns="45719" tIns="45719" rIns="45719" bIns="45719" numCol="1" anchor="ctr">
                <a:noAutofit/>
              </a:bodyPr>
              <a:lstStyle/>
              <a:p>
                <a:pPr algn="ctr">
                  <a:defRPr sz="2000" b="1">
                    <a:solidFill>
                      <a:srgbClr val="FFFFFF"/>
                    </a:solidFill>
                    <a:latin typeface="Arial"/>
                    <a:ea typeface="Arial"/>
                    <a:cs typeface="Arial"/>
                    <a:sym typeface="Arial"/>
                  </a:defRPr>
                </a:pPr>
                <a:endParaRPr/>
              </a:p>
            </p:txBody>
          </p:sp>
          <p:sp>
            <p:nvSpPr>
              <p:cNvPr id="396" name="Freeform 6"/>
              <p:cNvSpPr/>
              <p:nvPr/>
            </p:nvSpPr>
            <p:spPr>
              <a:xfrm>
                <a:off x="126251" y="151444"/>
                <a:ext cx="408906" cy="309102"/>
              </a:xfrm>
              <a:custGeom>
                <a:avLst/>
                <a:gdLst/>
                <a:ahLst/>
                <a:cxnLst>
                  <a:cxn ang="0">
                    <a:pos x="wd2" y="hd2"/>
                  </a:cxn>
                  <a:cxn ang="5400000">
                    <a:pos x="wd2" y="hd2"/>
                  </a:cxn>
                  <a:cxn ang="10800000">
                    <a:pos x="wd2" y="hd2"/>
                  </a:cxn>
                  <a:cxn ang="16200000">
                    <a:pos x="wd2" y="hd2"/>
                  </a:cxn>
                </a:cxnLst>
                <a:rect l="0" t="0" r="r" b="b"/>
                <a:pathLst>
                  <a:path w="21600" h="19848" extrusionOk="0">
                    <a:moveTo>
                      <a:pt x="0" y="13195"/>
                    </a:moveTo>
                    <a:cubicBezTo>
                      <a:pt x="0" y="13195"/>
                      <a:pt x="5098" y="15979"/>
                      <a:pt x="6441" y="19848"/>
                    </a:cubicBezTo>
                    <a:cubicBezTo>
                      <a:pt x="6441" y="19848"/>
                      <a:pt x="13550" y="8090"/>
                      <a:pt x="21600" y="4995"/>
                    </a:cubicBezTo>
                    <a:cubicBezTo>
                      <a:pt x="21600" y="4995"/>
                      <a:pt x="19820" y="1655"/>
                      <a:pt x="18516" y="199"/>
                    </a:cubicBezTo>
                    <a:cubicBezTo>
                      <a:pt x="16768" y="-1752"/>
                      <a:pt x="8435" y="11263"/>
                      <a:pt x="6828" y="11882"/>
                    </a:cubicBezTo>
                    <a:cubicBezTo>
                      <a:pt x="6828" y="11882"/>
                      <a:pt x="5098" y="9018"/>
                      <a:pt x="3352" y="7626"/>
                    </a:cubicBezTo>
                    <a:cubicBezTo>
                      <a:pt x="3352" y="7626"/>
                      <a:pt x="1680" y="9357"/>
                      <a:pt x="0" y="13195"/>
                    </a:cubicBezTo>
                    <a:close/>
                  </a:path>
                </a:pathLst>
              </a:custGeom>
              <a:solidFill>
                <a:srgbClr val="FFFFFF"/>
              </a:solidFill>
              <a:ln w="12700" cap="flat">
                <a:noFill/>
                <a:miter lim="400000"/>
              </a:ln>
              <a:effectLst>
                <a:outerShdw blurRad="50800" dist="38100" dir="5400000" rotWithShape="0">
                  <a:srgbClr val="000000">
                    <a:alpha val="40000"/>
                  </a:srgbClr>
                </a:outerShdw>
              </a:effectLst>
            </p:spPr>
            <p:txBody>
              <a:bodyPr wrap="square" lIns="45719" tIns="45719" rIns="45719" bIns="45719" numCol="1" anchor="t">
                <a:noAutofit/>
              </a:bodyPr>
              <a:lstStyle/>
              <a:p>
                <a:pPr>
                  <a:defRPr>
                    <a:latin typeface="Arial"/>
                    <a:ea typeface="Arial"/>
                    <a:cs typeface="Arial"/>
                    <a:sym typeface="Arial"/>
                  </a:defRPr>
                </a:pPr>
                <a:endParaRPr/>
              </a:p>
            </p:txBody>
          </p:sp>
        </p:grpSp>
        <p:grpSp>
          <p:nvGrpSpPr>
            <p:cNvPr id="400" name="Group 50"/>
            <p:cNvGrpSpPr/>
            <p:nvPr/>
          </p:nvGrpSpPr>
          <p:grpSpPr>
            <a:xfrm>
              <a:off x="5544308" y="3138367"/>
              <a:ext cx="661409" cy="612001"/>
              <a:chOff x="0" y="0"/>
              <a:chExt cx="661408" cy="611999"/>
            </a:xfrm>
          </p:grpSpPr>
          <p:sp>
            <p:nvSpPr>
              <p:cNvPr id="398" name="Oval 112"/>
              <p:cNvSpPr/>
              <p:nvPr/>
            </p:nvSpPr>
            <p:spPr>
              <a:xfrm>
                <a:off x="-1" y="0"/>
                <a:ext cx="661410" cy="612000"/>
              </a:xfrm>
              <a:prstGeom prst="ellipse">
                <a:avLst/>
              </a:prstGeom>
              <a:gradFill flip="none" rotWithShape="1">
                <a:gsLst>
                  <a:gs pos="0">
                    <a:srgbClr val="00B000"/>
                  </a:gs>
                  <a:gs pos="100000">
                    <a:srgbClr val="004300"/>
                  </a:gs>
                </a:gsLst>
                <a:path path="circle">
                  <a:fillToRect l="37721" t="-19636" r="62278" b="119636"/>
                </a:path>
              </a:gradFill>
              <a:ln w="38100" cap="flat">
                <a:solidFill>
                  <a:srgbClr val="00B050"/>
                </a:solidFill>
                <a:prstDash val="solid"/>
                <a:round/>
              </a:ln>
              <a:effectLst>
                <a:outerShdw blurRad="63500" rotWithShape="0">
                  <a:srgbClr val="000000">
                    <a:alpha val="40000"/>
                  </a:srgbClr>
                </a:outerShdw>
              </a:effectLst>
            </p:spPr>
            <p:txBody>
              <a:bodyPr wrap="square" lIns="45719" tIns="45719" rIns="45719" bIns="45719" numCol="1" anchor="ctr">
                <a:noAutofit/>
              </a:bodyPr>
              <a:lstStyle/>
              <a:p>
                <a:pPr algn="ctr">
                  <a:defRPr sz="2000" b="1">
                    <a:solidFill>
                      <a:srgbClr val="FFFFFF"/>
                    </a:solidFill>
                    <a:latin typeface="Arial"/>
                    <a:ea typeface="Arial"/>
                    <a:cs typeface="Arial"/>
                    <a:sym typeface="Arial"/>
                  </a:defRPr>
                </a:pPr>
                <a:endParaRPr/>
              </a:p>
            </p:txBody>
          </p:sp>
          <p:sp>
            <p:nvSpPr>
              <p:cNvPr id="399" name="Freeform 6"/>
              <p:cNvSpPr/>
              <p:nvPr/>
            </p:nvSpPr>
            <p:spPr>
              <a:xfrm>
                <a:off x="126251" y="151444"/>
                <a:ext cx="408906" cy="309102"/>
              </a:xfrm>
              <a:custGeom>
                <a:avLst/>
                <a:gdLst/>
                <a:ahLst/>
                <a:cxnLst>
                  <a:cxn ang="0">
                    <a:pos x="wd2" y="hd2"/>
                  </a:cxn>
                  <a:cxn ang="5400000">
                    <a:pos x="wd2" y="hd2"/>
                  </a:cxn>
                  <a:cxn ang="10800000">
                    <a:pos x="wd2" y="hd2"/>
                  </a:cxn>
                  <a:cxn ang="16200000">
                    <a:pos x="wd2" y="hd2"/>
                  </a:cxn>
                </a:cxnLst>
                <a:rect l="0" t="0" r="r" b="b"/>
                <a:pathLst>
                  <a:path w="21600" h="19848" extrusionOk="0">
                    <a:moveTo>
                      <a:pt x="0" y="13195"/>
                    </a:moveTo>
                    <a:cubicBezTo>
                      <a:pt x="0" y="13195"/>
                      <a:pt x="5098" y="15979"/>
                      <a:pt x="6441" y="19848"/>
                    </a:cubicBezTo>
                    <a:cubicBezTo>
                      <a:pt x="6441" y="19848"/>
                      <a:pt x="13550" y="8090"/>
                      <a:pt x="21600" y="4995"/>
                    </a:cubicBezTo>
                    <a:cubicBezTo>
                      <a:pt x="21600" y="4995"/>
                      <a:pt x="19820" y="1655"/>
                      <a:pt x="18516" y="199"/>
                    </a:cubicBezTo>
                    <a:cubicBezTo>
                      <a:pt x="16768" y="-1752"/>
                      <a:pt x="8435" y="11263"/>
                      <a:pt x="6828" y="11882"/>
                    </a:cubicBezTo>
                    <a:cubicBezTo>
                      <a:pt x="6828" y="11882"/>
                      <a:pt x="5098" y="9018"/>
                      <a:pt x="3352" y="7626"/>
                    </a:cubicBezTo>
                    <a:cubicBezTo>
                      <a:pt x="3352" y="7626"/>
                      <a:pt x="1680" y="9357"/>
                      <a:pt x="0" y="13195"/>
                    </a:cubicBezTo>
                    <a:close/>
                  </a:path>
                </a:pathLst>
              </a:custGeom>
              <a:solidFill>
                <a:srgbClr val="FFFFFF"/>
              </a:solidFill>
              <a:ln w="12700" cap="flat">
                <a:noFill/>
                <a:miter lim="400000"/>
              </a:ln>
              <a:effectLst>
                <a:outerShdw blurRad="50800" dist="38100" dir="5400000" rotWithShape="0">
                  <a:srgbClr val="000000">
                    <a:alpha val="40000"/>
                  </a:srgbClr>
                </a:outerShdw>
              </a:effectLst>
            </p:spPr>
            <p:txBody>
              <a:bodyPr wrap="square" lIns="45719" tIns="45719" rIns="45719" bIns="45719" numCol="1" anchor="t">
                <a:noAutofit/>
              </a:bodyPr>
              <a:lstStyle/>
              <a:p>
                <a:pPr>
                  <a:defRPr>
                    <a:latin typeface="Arial"/>
                    <a:ea typeface="Arial"/>
                    <a:cs typeface="Arial"/>
                    <a:sym typeface="Arial"/>
                  </a:defRPr>
                </a:pPr>
                <a:endParaRPr/>
              </a:p>
            </p:txBody>
          </p:sp>
        </p:grpSp>
        <p:sp>
          <p:nvSpPr>
            <p:cNvPr id="401" name="Rectangle 51"/>
            <p:cNvSpPr/>
            <p:nvPr/>
          </p:nvSpPr>
          <p:spPr>
            <a:xfrm>
              <a:off x="8139166" y="2151727"/>
              <a:ext cx="1322818" cy="720001"/>
            </a:xfrm>
            <a:prstGeom prst="rect">
              <a:avLst/>
            </a:prstGeom>
            <a:noFill/>
            <a:ln w="12700" cap="flat">
              <a:solidFill>
                <a:schemeClr val="accent5"/>
              </a:solidFill>
              <a:prstDash val="solid"/>
              <a:miter lim="8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sp>
          <p:nvSpPr>
            <p:cNvPr id="402" name="Rectangle 52"/>
            <p:cNvSpPr/>
            <p:nvPr/>
          </p:nvSpPr>
          <p:spPr>
            <a:xfrm>
              <a:off x="8152168" y="3081114"/>
              <a:ext cx="1322818" cy="720001"/>
            </a:xfrm>
            <a:prstGeom prst="rect">
              <a:avLst/>
            </a:prstGeom>
            <a:noFill/>
            <a:ln w="12700" cap="flat">
              <a:solidFill>
                <a:schemeClr val="accent5"/>
              </a:solidFill>
              <a:prstDash val="solid"/>
              <a:miter lim="8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sp>
          <p:nvSpPr>
            <p:cNvPr id="403" name="Rectangle 53"/>
            <p:cNvSpPr/>
            <p:nvPr/>
          </p:nvSpPr>
          <p:spPr>
            <a:xfrm>
              <a:off x="8157176" y="4024987"/>
              <a:ext cx="1322818" cy="720001"/>
            </a:xfrm>
            <a:prstGeom prst="rect">
              <a:avLst/>
            </a:prstGeom>
            <a:noFill/>
            <a:ln w="12700" cap="flat">
              <a:solidFill>
                <a:schemeClr val="accent5"/>
              </a:solidFill>
              <a:prstDash val="solid"/>
              <a:miter lim="8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sp>
          <p:nvSpPr>
            <p:cNvPr id="404" name="Rectangle 54"/>
            <p:cNvSpPr/>
            <p:nvPr/>
          </p:nvSpPr>
          <p:spPr>
            <a:xfrm>
              <a:off x="9636984" y="2164791"/>
              <a:ext cx="1322818" cy="720001"/>
            </a:xfrm>
            <a:prstGeom prst="rect">
              <a:avLst/>
            </a:prstGeom>
            <a:noFill/>
            <a:ln w="12700" cap="flat">
              <a:solidFill>
                <a:schemeClr val="accent5"/>
              </a:solidFill>
              <a:prstDash val="solid"/>
              <a:miter lim="8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sp>
          <p:nvSpPr>
            <p:cNvPr id="405" name="Rectangle 55"/>
            <p:cNvSpPr/>
            <p:nvPr/>
          </p:nvSpPr>
          <p:spPr>
            <a:xfrm>
              <a:off x="9632171" y="1256988"/>
              <a:ext cx="1322818" cy="720001"/>
            </a:xfrm>
            <a:prstGeom prst="rect">
              <a:avLst/>
            </a:prstGeom>
            <a:noFill/>
            <a:ln w="12700" cap="flat">
              <a:solidFill>
                <a:schemeClr val="accent5"/>
              </a:solidFill>
              <a:prstDash val="solid"/>
              <a:miter lim="8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sp>
          <p:nvSpPr>
            <p:cNvPr id="406" name="Rectangle 56"/>
            <p:cNvSpPr/>
            <p:nvPr/>
          </p:nvSpPr>
          <p:spPr>
            <a:xfrm>
              <a:off x="8154729" y="4981751"/>
              <a:ext cx="1322818" cy="720001"/>
            </a:xfrm>
            <a:prstGeom prst="rect">
              <a:avLst/>
            </a:prstGeom>
            <a:noFill/>
            <a:ln w="12700" cap="flat">
              <a:solidFill>
                <a:schemeClr val="accent5"/>
              </a:solidFill>
              <a:prstDash val="solid"/>
              <a:miter lim="8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sp>
          <p:nvSpPr>
            <p:cNvPr id="407" name="Rectangle 57"/>
            <p:cNvSpPr/>
            <p:nvPr/>
          </p:nvSpPr>
          <p:spPr>
            <a:xfrm>
              <a:off x="9653235" y="3085444"/>
              <a:ext cx="1322818" cy="720001"/>
            </a:xfrm>
            <a:prstGeom prst="rect">
              <a:avLst/>
            </a:prstGeom>
            <a:noFill/>
            <a:ln w="12700" cap="flat">
              <a:solidFill>
                <a:schemeClr val="accent5"/>
              </a:solidFill>
              <a:prstDash val="solid"/>
              <a:miter lim="8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sp>
          <p:nvSpPr>
            <p:cNvPr id="408" name="Rectangle 58"/>
            <p:cNvSpPr/>
            <p:nvPr/>
          </p:nvSpPr>
          <p:spPr>
            <a:xfrm>
              <a:off x="9667529" y="4978820"/>
              <a:ext cx="1322818" cy="720001"/>
            </a:xfrm>
            <a:prstGeom prst="rect">
              <a:avLst/>
            </a:prstGeom>
            <a:noFill/>
            <a:ln w="12700" cap="flat">
              <a:solidFill>
                <a:schemeClr val="accent5"/>
              </a:solidFill>
              <a:prstDash val="solid"/>
              <a:miter lim="8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sp>
          <p:nvSpPr>
            <p:cNvPr id="409" name="Rectangle 59"/>
            <p:cNvSpPr/>
            <p:nvPr/>
          </p:nvSpPr>
          <p:spPr>
            <a:xfrm>
              <a:off x="9670396" y="4027987"/>
              <a:ext cx="1322818" cy="720001"/>
            </a:xfrm>
            <a:prstGeom prst="rect">
              <a:avLst/>
            </a:prstGeom>
            <a:noFill/>
            <a:ln w="12700" cap="flat">
              <a:solidFill>
                <a:schemeClr val="accent5"/>
              </a:solidFill>
              <a:prstDash val="solid"/>
              <a:miter lim="8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pic>
          <p:nvPicPr>
            <p:cNvPr id="410" name="Picture 60" descr="Picture 60"/>
            <p:cNvPicPr>
              <a:picLocks noChangeAspect="1"/>
            </p:cNvPicPr>
            <p:nvPr/>
          </p:nvPicPr>
          <p:blipFill>
            <a:blip r:embed="rId3"/>
            <a:stretch>
              <a:fillRect/>
            </a:stretch>
          </p:blipFill>
          <p:spPr>
            <a:xfrm>
              <a:off x="6988792" y="4061083"/>
              <a:ext cx="702049" cy="648001"/>
            </a:xfrm>
            <a:prstGeom prst="rect">
              <a:avLst/>
            </a:prstGeom>
            <a:ln w="12700" cap="flat">
              <a:noFill/>
              <a:miter lim="400000"/>
            </a:ln>
            <a:effectLst/>
          </p:spPr>
        </p:pic>
        <p:pic>
          <p:nvPicPr>
            <p:cNvPr id="411" name="Picture 61" descr="Picture 61"/>
            <p:cNvPicPr>
              <a:picLocks noChangeAspect="1"/>
            </p:cNvPicPr>
            <p:nvPr/>
          </p:nvPicPr>
          <p:blipFill>
            <a:blip r:embed="rId3"/>
            <a:stretch>
              <a:fillRect/>
            </a:stretch>
          </p:blipFill>
          <p:spPr>
            <a:xfrm>
              <a:off x="5533433" y="5007254"/>
              <a:ext cx="702049" cy="648001"/>
            </a:xfrm>
            <a:prstGeom prst="rect">
              <a:avLst/>
            </a:prstGeom>
            <a:ln w="12700" cap="flat">
              <a:noFill/>
              <a:miter lim="400000"/>
            </a:ln>
            <a:effectLst/>
          </p:spPr>
        </p:pic>
        <p:pic>
          <p:nvPicPr>
            <p:cNvPr id="412" name="Picture 62" descr="Picture 62"/>
            <p:cNvPicPr>
              <a:picLocks noChangeAspect="1"/>
            </p:cNvPicPr>
            <p:nvPr/>
          </p:nvPicPr>
          <p:blipFill>
            <a:blip r:embed="rId3"/>
            <a:stretch>
              <a:fillRect/>
            </a:stretch>
          </p:blipFill>
          <p:spPr>
            <a:xfrm>
              <a:off x="8472478" y="3124766"/>
              <a:ext cx="702049" cy="648001"/>
            </a:xfrm>
            <a:prstGeom prst="rect">
              <a:avLst/>
            </a:prstGeom>
            <a:ln w="12700" cap="flat">
              <a:noFill/>
              <a:miter lim="400000"/>
            </a:ln>
            <a:effectLst/>
          </p:spPr>
        </p:pic>
        <p:pic>
          <p:nvPicPr>
            <p:cNvPr id="413" name="Picture 63" descr="Picture 63"/>
            <p:cNvPicPr>
              <a:picLocks noChangeAspect="1"/>
            </p:cNvPicPr>
            <p:nvPr/>
          </p:nvPicPr>
          <p:blipFill>
            <a:blip r:embed="rId3"/>
            <a:stretch>
              <a:fillRect/>
            </a:stretch>
          </p:blipFill>
          <p:spPr>
            <a:xfrm>
              <a:off x="8461447" y="4066816"/>
              <a:ext cx="702049" cy="648001"/>
            </a:xfrm>
            <a:prstGeom prst="rect">
              <a:avLst/>
            </a:prstGeom>
            <a:ln w="12700" cap="flat">
              <a:noFill/>
              <a:miter lim="400000"/>
            </a:ln>
            <a:effectLst/>
          </p:spPr>
        </p:pic>
        <p:pic>
          <p:nvPicPr>
            <p:cNvPr id="414" name="Picture 64" descr="Picture 64"/>
            <p:cNvPicPr>
              <a:picLocks noChangeAspect="1"/>
            </p:cNvPicPr>
            <p:nvPr/>
          </p:nvPicPr>
          <p:blipFill>
            <a:blip r:embed="rId3"/>
            <a:stretch>
              <a:fillRect/>
            </a:stretch>
          </p:blipFill>
          <p:spPr>
            <a:xfrm>
              <a:off x="8489976" y="5030011"/>
              <a:ext cx="700316" cy="646401"/>
            </a:xfrm>
            <a:prstGeom prst="rect">
              <a:avLst/>
            </a:prstGeom>
            <a:ln w="12700" cap="flat">
              <a:noFill/>
              <a:miter lim="400000"/>
            </a:ln>
            <a:effectLst/>
          </p:spPr>
        </p:pic>
        <p:pic>
          <p:nvPicPr>
            <p:cNvPr id="415" name="Picture 65" descr="Picture 65"/>
            <p:cNvPicPr>
              <a:picLocks noChangeAspect="1"/>
            </p:cNvPicPr>
            <p:nvPr/>
          </p:nvPicPr>
          <p:blipFill>
            <a:blip r:embed="rId3"/>
            <a:stretch>
              <a:fillRect/>
            </a:stretch>
          </p:blipFill>
          <p:spPr>
            <a:xfrm>
              <a:off x="9924856" y="2217185"/>
              <a:ext cx="702049" cy="648001"/>
            </a:xfrm>
            <a:prstGeom prst="rect">
              <a:avLst/>
            </a:prstGeom>
            <a:ln w="12700" cap="flat">
              <a:noFill/>
              <a:miter lim="400000"/>
            </a:ln>
            <a:effectLst/>
          </p:spPr>
        </p:pic>
        <p:pic>
          <p:nvPicPr>
            <p:cNvPr id="416" name="Picture 66" descr="Picture 66"/>
            <p:cNvPicPr>
              <a:picLocks noChangeAspect="1"/>
            </p:cNvPicPr>
            <p:nvPr/>
          </p:nvPicPr>
          <p:blipFill>
            <a:blip r:embed="rId3"/>
            <a:stretch>
              <a:fillRect/>
            </a:stretch>
          </p:blipFill>
          <p:spPr>
            <a:xfrm>
              <a:off x="9941028" y="3125376"/>
              <a:ext cx="702049" cy="648001"/>
            </a:xfrm>
            <a:prstGeom prst="rect">
              <a:avLst/>
            </a:prstGeom>
            <a:ln w="12700" cap="flat">
              <a:noFill/>
              <a:miter lim="400000"/>
            </a:ln>
            <a:effectLst/>
          </p:spPr>
        </p:pic>
        <p:pic>
          <p:nvPicPr>
            <p:cNvPr id="417" name="Picture 67" descr="Picture 67"/>
            <p:cNvPicPr>
              <a:picLocks noChangeAspect="1"/>
            </p:cNvPicPr>
            <p:nvPr/>
          </p:nvPicPr>
          <p:blipFill>
            <a:blip r:embed="rId3"/>
            <a:stretch>
              <a:fillRect/>
            </a:stretch>
          </p:blipFill>
          <p:spPr>
            <a:xfrm>
              <a:off x="9943964" y="4063336"/>
              <a:ext cx="702049" cy="648001"/>
            </a:xfrm>
            <a:prstGeom prst="rect">
              <a:avLst/>
            </a:prstGeom>
            <a:ln w="12700" cap="flat">
              <a:noFill/>
              <a:miter lim="400000"/>
            </a:ln>
            <a:effectLst/>
          </p:spPr>
        </p:pic>
        <p:pic>
          <p:nvPicPr>
            <p:cNvPr id="418" name="Picture 68" descr="Picture 68"/>
            <p:cNvPicPr>
              <a:picLocks noChangeAspect="1"/>
            </p:cNvPicPr>
            <p:nvPr/>
          </p:nvPicPr>
          <p:blipFill>
            <a:blip r:embed="rId3"/>
            <a:stretch>
              <a:fillRect/>
            </a:stretch>
          </p:blipFill>
          <p:spPr>
            <a:xfrm>
              <a:off x="9975769" y="5016370"/>
              <a:ext cx="702050" cy="648001"/>
            </a:xfrm>
            <a:prstGeom prst="rect">
              <a:avLst/>
            </a:prstGeom>
            <a:ln w="12700" cap="flat">
              <a:noFill/>
              <a:miter lim="400000"/>
            </a:ln>
            <a:effectLst/>
          </p:spPr>
        </p:pic>
        <p:grpSp>
          <p:nvGrpSpPr>
            <p:cNvPr id="421" name="Group 69"/>
            <p:cNvGrpSpPr/>
            <p:nvPr/>
          </p:nvGrpSpPr>
          <p:grpSpPr>
            <a:xfrm>
              <a:off x="4088348" y="1307386"/>
              <a:ext cx="622503" cy="576001"/>
              <a:chOff x="0" y="0"/>
              <a:chExt cx="622502" cy="576000"/>
            </a:xfrm>
          </p:grpSpPr>
          <p:sp>
            <p:nvSpPr>
              <p:cNvPr id="419" name="Oval 110"/>
              <p:cNvSpPr/>
              <p:nvPr/>
            </p:nvSpPr>
            <p:spPr>
              <a:xfrm>
                <a:off x="-1" y="-1"/>
                <a:ext cx="622504" cy="576002"/>
              </a:xfrm>
              <a:prstGeom prst="ellipse">
                <a:avLst/>
              </a:prstGeom>
              <a:gradFill flip="none" rotWithShape="1">
                <a:gsLst>
                  <a:gs pos="0">
                    <a:srgbClr val="00B000"/>
                  </a:gs>
                  <a:gs pos="100000">
                    <a:srgbClr val="004300"/>
                  </a:gs>
                </a:gsLst>
                <a:path path="circle">
                  <a:fillToRect l="37721" t="-19636" r="62278" b="119636"/>
                </a:path>
              </a:gradFill>
              <a:ln w="38100" cap="flat">
                <a:solidFill>
                  <a:srgbClr val="00B050"/>
                </a:solidFill>
                <a:prstDash val="solid"/>
                <a:round/>
              </a:ln>
              <a:effectLst>
                <a:outerShdw blurRad="63500" rotWithShape="0">
                  <a:srgbClr val="000000">
                    <a:alpha val="40000"/>
                  </a:srgbClr>
                </a:outerShdw>
              </a:effectLst>
            </p:spPr>
            <p:txBody>
              <a:bodyPr wrap="square" lIns="45719" tIns="45719" rIns="45719" bIns="45719" numCol="1" anchor="ctr">
                <a:noAutofit/>
              </a:bodyPr>
              <a:lstStyle/>
              <a:p>
                <a:pPr algn="ctr">
                  <a:defRPr sz="2000" b="1">
                    <a:solidFill>
                      <a:srgbClr val="FFFFFF"/>
                    </a:solidFill>
                    <a:latin typeface="Arial"/>
                    <a:ea typeface="Arial"/>
                    <a:cs typeface="Arial"/>
                    <a:sym typeface="Arial"/>
                  </a:defRPr>
                </a:pPr>
                <a:endParaRPr/>
              </a:p>
            </p:txBody>
          </p:sp>
          <p:sp>
            <p:nvSpPr>
              <p:cNvPr id="420" name="Freeform 6"/>
              <p:cNvSpPr/>
              <p:nvPr/>
            </p:nvSpPr>
            <p:spPr>
              <a:xfrm>
                <a:off x="118825" y="142535"/>
                <a:ext cx="384853" cy="290920"/>
              </a:xfrm>
              <a:custGeom>
                <a:avLst/>
                <a:gdLst/>
                <a:ahLst/>
                <a:cxnLst>
                  <a:cxn ang="0">
                    <a:pos x="wd2" y="hd2"/>
                  </a:cxn>
                  <a:cxn ang="5400000">
                    <a:pos x="wd2" y="hd2"/>
                  </a:cxn>
                  <a:cxn ang="10800000">
                    <a:pos x="wd2" y="hd2"/>
                  </a:cxn>
                  <a:cxn ang="16200000">
                    <a:pos x="wd2" y="hd2"/>
                  </a:cxn>
                </a:cxnLst>
                <a:rect l="0" t="0" r="r" b="b"/>
                <a:pathLst>
                  <a:path w="21600" h="19848" extrusionOk="0">
                    <a:moveTo>
                      <a:pt x="0" y="13195"/>
                    </a:moveTo>
                    <a:cubicBezTo>
                      <a:pt x="0" y="13195"/>
                      <a:pt x="5098" y="15979"/>
                      <a:pt x="6441" y="19848"/>
                    </a:cubicBezTo>
                    <a:cubicBezTo>
                      <a:pt x="6441" y="19848"/>
                      <a:pt x="13550" y="8090"/>
                      <a:pt x="21600" y="4995"/>
                    </a:cubicBezTo>
                    <a:cubicBezTo>
                      <a:pt x="21600" y="4995"/>
                      <a:pt x="19820" y="1655"/>
                      <a:pt x="18516" y="199"/>
                    </a:cubicBezTo>
                    <a:cubicBezTo>
                      <a:pt x="16768" y="-1752"/>
                      <a:pt x="8435" y="11263"/>
                      <a:pt x="6828" y="11882"/>
                    </a:cubicBezTo>
                    <a:cubicBezTo>
                      <a:pt x="6828" y="11882"/>
                      <a:pt x="5098" y="9018"/>
                      <a:pt x="3352" y="7626"/>
                    </a:cubicBezTo>
                    <a:cubicBezTo>
                      <a:pt x="3352" y="7626"/>
                      <a:pt x="1680" y="9357"/>
                      <a:pt x="0" y="13195"/>
                    </a:cubicBezTo>
                    <a:close/>
                  </a:path>
                </a:pathLst>
              </a:custGeom>
              <a:solidFill>
                <a:srgbClr val="FFFFFF"/>
              </a:solidFill>
              <a:ln w="12700" cap="flat">
                <a:noFill/>
                <a:miter lim="400000"/>
              </a:ln>
              <a:effectLst>
                <a:outerShdw blurRad="50800" dist="38100" dir="5400000" rotWithShape="0">
                  <a:srgbClr val="000000">
                    <a:alpha val="40000"/>
                  </a:srgbClr>
                </a:outerShdw>
              </a:effectLst>
            </p:spPr>
            <p:txBody>
              <a:bodyPr wrap="square" lIns="45719" tIns="45719" rIns="45719" bIns="45719" numCol="1" anchor="t">
                <a:noAutofit/>
              </a:bodyPr>
              <a:lstStyle/>
              <a:p>
                <a:pPr>
                  <a:defRPr>
                    <a:latin typeface="Arial"/>
                    <a:ea typeface="Arial"/>
                    <a:cs typeface="Arial"/>
                    <a:sym typeface="Arial"/>
                  </a:defRPr>
                </a:pPr>
                <a:endParaRPr/>
              </a:p>
            </p:txBody>
          </p:sp>
        </p:grpSp>
        <p:pic>
          <p:nvPicPr>
            <p:cNvPr id="422" name="Picture 70" descr="Picture 70"/>
            <p:cNvPicPr>
              <a:picLocks noChangeAspect="1"/>
            </p:cNvPicPr>
            <p:nvPr/>
          </p:nvPicPr>
          <p:blipFill>
            <a:blip r:embed="rId2"/>
            <a:stretch>
              <a:fillRect/>
            </a:stretch>
          </p:blipFill>
          <p:spPr>
            <a:xfrm>
              <a:off x="3686322" y="52672"/>
              <a:ext cx="1439537" cy="972000"/>
            </a:xfrm>
            <a:prstGeom prst="rect">
              <a:avLst/>
            </a:prstGeom>
            <a:ln w="12700" cap="flat">
              <a:noFill/>
              <a:miter lim="400000"/>
            </a:ln>
            <a:effectLst/>
          </p:spPr>
        </p:pic>
        <p:grpSp>
          <p:nvGrpSpPr>
            <p:cNvPr id="425" name="Group 72"/>
            <p:cNvGrpSpPr/>
            <p:nvPr/>
          </p:nvGrpSpPr>
          <p:grpSpPr>
            <a:xfrm>
              <a:off x="4075693" y="2229111"/>
              <a:ext cx="622503" cy="576001"/>
              <a:chOff x="0" y="0"/>
              <a:chExt cx="622502" cy="576000"/>
            </a:xfrm>
          </p:grpSpPr>
          <p:sp>
            <p:nvSpPr>
              <p:cNvPr id="423" name="Oval 108"/>
              <p:cNvSpPr/>
              <p:nvPr/>
            </p:nvSpPr>
            <p:spPr>
              <a:xfrm>
                <a:off x="-1" y="-1"/>
                <a:ext cx="622504" cy="576002"/>
              </a:xfrm>
              <a:prstGeom prst="ellipse">
                <a:avLst/>
              </a:prstGeom>
              <a:gradFill flip="none" rotWithShape="1">
                <a:gsLst>
                  <a:gs pos="0">
                    <a:srgbClr val="00B000"/>
                  </a:gs>
                  <a:gs pos="100000">
                    <a:srgbClr val="004300"/>
                  </a:gs>
                </a:gsLst>
                <a:path path="circle">
                  <a:fillToRect l="37721" t="-19636" r="62278" b="119636"/>
                </a:path>
              </a:gradFill>
              <a:ln w="38100" cap="flat">
                <a:solidFill>
                  <a:srgbClr val="00B050"/>
                </a:solidFill>
                <a:prstDash val="solid"/>
                <a:round/>
              </a:ln>
              <a:effectLst>
                <a:outerShdw blurRad="63500" rotWithShape="0">
                  <a:srgbClr val="000000">
                    <a:alpha val="40000"/>
                  </a:srgbClr>
                </a:outerShdw>
              </a:effectLst>
            </p:spPr>
            <p:txBody>
              <a:bodyPr wrap="square" lIns="45719" tIns="45719" rIns="45719" bIns="45719" numCol="1" anchor="ctr">
                <a:noAutofit/>
              </a:bodyPr>
              <a:lstStyle/>
              <a:p>
                <a:pPr algn="ctr">
                  <a:defRPr sz="2000" b="1">
                    <a:solidFill>
                      <a:srgbClr val="FFFFFF"/>
                    </a:solidFill>
                    <a:latin typeface="Arial"/>
                    <a:ea typeface="Arial"/>
                    <a:cs typeface="Arial"/>
                    <a:sym typeface="Arial"/>
                  </a:defRPr>
                </a:pPr>
                <a:endParaRPr/>
              </a:p>
            </p:txBody>
          </p:sp>
          <p:sp>
            <p:nvSpPr>
              <p:cNvPr id="424" name="Freeform 6"/>
              <p:cNvSpPr/>
              <p:nvPr/>
            </p:nvSpPr>
            <p:spPr>
              <a:xfrm>
                <a:off x="118825" y="142535"/>
                <a:ext cx="384853" cy="290920"/>
              </a:xfrm>
              <a:custGeom>
                <a:avLst/>
                <a:gdLst/>
                <a:ahLst/>
                <a:cxnLst>
                  <a:cxn ang="0">
                    <a:pos x="wd2" y="hd2"/>
                  </a:cxn>
                  <a:cxn ang="5400000">
                    <a:pos x="wd2" y="hd2"/>
                  </a:cxn>
                  <a:cxn ang="10800000">
                    <a:pos x="wd2" y="hd2"/>
                  </a:cxn>
                  <a:cxn ang="16200000">
                    <a:pos x="wd2" y="hd2"/>
                  </a:cxn>
                </a:cxnLst>
                <a:rect l="0" t="0" r="r" b="b"/>
                <a:pathLst>
                  <a:path w="21600" h="19848" extrusionOk="0">
                    <a:moveTo>
                      <a:pt x="0" y="13195"/>
                    </a:moveTo>
                    <a:cubicBezTo>
                      <a:pt x="0" y="13195"/>
                      <a:pt x="5098" y="15979"/>
                      <a:pt x="6441" y="19848"/>
                    </a:cubicBezTo>
                    <a:cubicBezTo>
                      <a:pt x="6441" y="19848"/>
                      <a:pt x="13550" y="8090"/>
                      <a:pt x="21600" y="4995"/>
                    </a:cubicBezTo>
                    <a:cubicBezTo>
                      <a:pt x="21600" y="4995"/>
                      <a:pt x="19820" y="1655"/>
                      <a:pt x="18516" y="199"/>
                    </a:cubicBezTo>
                    <a:cubicBezTo>
                      <a:pt x="16768" y="-1752"/>
                      <a:pt x="8435" y="11263"/>
                      <a:pt x="6828" y="11882"/>
                    </a:cubicBezTo>
                    <a:cubicBezTo>
                      <a:pt x="6828" y="11882"/>
                      <a:pt x="5098" y="9018"/>
                      <a:pt x="3352" y="7626"/>
                    </a:cubicBezTo>
                    <a:cubicBezTo>
                      <a:pt x="3352" y="7626"/>
                      <a:pt x="1680" y="9357"/>
                      <a:pt x="0" y="13195"/>
                    </a:cubicBezTo>
                    <a:close/>
                  </a:path>
                </a:pathLst>
              </a:custGeom>
              <a:solidFill>
                <a:srgbClr val="FFFFFF"/>
              </a:solidFill>
              <a:ln w="12700" cap="flat">
                <a:noFill/>
                <a:miter lim="400000"/>
              </a:ln>
              <a:effectLst>
                <a:outerShdw blurRad="50800" dist="38100" dir="5400000" rotWithShape="0">
                  <a:srgbClr val="000000">
                    <a:alpha val="40000"/>
                  </a:srgbClr>
                </a:outerShdw>
              </a:effectLst>
            </p:spPr>
            <p:txBody>
              <a:bodyPr wrap="square" lIns="45719" tIns="45719" rIns="45719" bIns="45719" numCol="1" anchor="t">
                <a:noAutofit/>
              </a:bodyPr>
              <a:lstStyle/>
              <a:p>
                <a:pPr>
                  <a:defRPr>
                    <a:latin typeface="Arial"/>
                    <a:ea typeface="Arial"/>
                    <a:cs typeface="Arial"/>
                    <a:sym typeface="Arial"/>
                  </a:defRPr>
                </a:pPr>
                <a:endParaRPr/>
              </a:p>
            </p:txBody>
          </p:sp>
        </p:grpSp>
        <p:grpSp>
          <p:nvGrpSpPr>
            <p:cNvPr id="428" name="Group 73"/>
            <p:cNvGrpSpPr/>
            <p:nvPr/>
          </p:nvGrpSpPr>
          <p:grpSpPr>
            <a:xfrm>
              <a:off x="4059828" y="3139452"/>
              <a:ext cx="661410" cy="612001"/>
              <a:chOff x="0" y="0"/>
              <a:chExt cx="661408" cy="611999"/>
            </a:xfrm>
          </p:grpSpPr>
          <p:sp>
            <p:nvSpPr>
              <p:cNvPr id="426" name="Oval 106"/>
              <p:cNvSpPr/>
              <p:nvPr/>
            </p:nvSpPr>
            <p:spPr>
              <a:xfrm>
                <a:off x="-1" y="0"/>
                <a:ext cx="661410" cy="612000"/>
              </a:xfrm>
              <a:prstGeom prst="ellipse">
                <a:avLst/>
              </a:prstGeom>
              <a:gradFill flip="none" rotWithShape="1">
                <a:gsLst>
                  <a:gs pos="0">
                    <a:srgbClr val="00B000"/>
                  </a:gs>
                  <a:gs pos="100000">
                    <a:srgbClr val="004300"/>
                  </a:gs>
                </a:gsLst>
                <a:path path="circle">
                  <a:fillToRect l="37721" t="-19636" r="62278" b="119636"/>
                </a:path>
              </a:gradFill>
              <a:ln w="38100" cap="flat">
                <a:solidFill>
                  <a:srgbClr val="00B050"/>
                </a:solidFill>
                <a:prstDash val="solid"/>
                <a:round/>
              </a:ln>
              <a:effectLst>
                <a:outerShdw blurRad="63500" rotWithShape="0">
                  <a:srgbClr val="000000">
                    <a:alpha val="40000"/>
                  </a:srgbClr>
                </a:outerShdw>
              </a:effectLst>
            </p:spPr>
            <p:txBody>
              <a:bodyPr wrap="square" lIns="45719" tIns="45719" rIns="45719" bIns="45719" numCol="1" anchor="ctr">
                <a:noAutofit/>
              </a:bodyPr>
              <a:lstStyle/>
              <a:p>
                <a:pPr algn="ctr">
                  <a:defRPr sz="2000" b="1">
                    <a:solidFill>
                      <a:srgbClr val="FFFFFF"/>
                    </a:solidFill>
                    <a:latin typeface="Arial"/>
                    <a:ea typeface="Arial"/>
                    <a:cs typeface="Arial"/>
                    <a:sym typeface="Arial"/>
                  </a:defRPr>
                </a:pPr>
                <a:endParaRPr/>
              </a:p>
            </p:txBody>
          </p:sp>
          <p:sp>
            <p:nvSpPr>
              <p:cNvPr id="427" name="Freeform 6"/>
              <p:cNvSpPr/>
              <p:nvPr/>
            </p:nvSpPr>
            <p:spPr>
              <a:xfrm>
                <a:off x="126251" y="151444"/>
                <a:ext cx="408906" cy="309102"/>
              </a:xfrm>
              <a:custGeom>
                <a:avLst/>
                <a:gdLst/>
                <a:ahLst/>
                <a:cxnLst>
                  <a:cxn ang="0">
                    <a:pos x="wd2" y="hd2"/>
                  </a:cxn>
                  <a:cxn ang="5400000">
                    <a:pos x="wd2" y="hd2"/>
                  </a:cxn>
                  <a:cxn ang="10800000">
                    <a:pos x="wd2" y="hd2"/>
                  </a:cxn>
                  <a:cxn ang="16200000">
                    <a:pos x="wd2" y="hd2"/>
                  </a:cxn>
                </a:cxnLst>
                <a:rect l="0" t="0" r="r" b="b"/>
                <a:pathLst>
                  <a:path w="21600" h="19848" extrusionOk="0">
                    <a:moveTo>
                      <a:pt x="0" y="13195"/>
                    </a:moveTo>
                    <a:cubicBezTo>
                      <a:pt x="0" y="13195"/>
                      <a:pt x="5098" y="15979"/>
                      <a:pt x="6441" y="19848"/>
                    </a:cubicBezTo>
                    <a:cubicBezTo>
                      <a:pt x="6441" y="19848"/>
                      <a:pt x="13550" y="8090"/>
                      <a:pt x="21600" y="4995"/>
                    </a:cubicBezTo>
                    <a:cubicBezTo>
                      <a:pt x="21600" y="4995"/>
                      <a:pt x="19820" y="1655"/>
                      <a:pt x="18516" y="199"/>
                    </a:cubicBezTo>
                    <a:cubicBezTo>
                      <a:pt x="16768" y="-1752"/>
                      <a:pt x="8435" y="11263"/>
                      <a:pt x="6828" y="11882"/>
                    </a:cubicBezTo>
                    <a:cubicBezTo>
                      <a:pt x="6828" y="11882"/>
                      <a:pt x="5098" y="9018"/>
                      <a:pt x="3352" y="7626"/>
                    </a:cubicBezTo>
                    <a:cubicBezTo>
                      <a:pt x="3352" y="7626"/>
                      <a:pt x="1680" y="9357"/>
                      <a:pt x="0" y="13195"/>
                    </a:cubicBezTo>
                    <a:close/>
                  </a:path>
                </a:pathLst>
              </a:custGeom>
              <a:solidFill>
                <a:srgbClr val="FFFFFF"/>
              </a:solidFill>
              <a:ln w="12700" cap="flat">
                <a:noFill/>
                <a:miter lim="400000"/>
              </a:ln>
              <a:effectLst>
                <a:outerShdw blurRad="50800" dist="38100" dir="5400000" rotWithShape="0">
                  <a:srgbClr val="000000">
                    <a:alpha val="40000"/>
                  </a:srgbClr>
                </a:outerShdw>
              </a:effectLst>
            </p:spPr>
            <p:txBody>
              <a:bodyPr wrap="square" lIns="45719" tIns="45719" rIns="45719" bIns="45719" numCol="1" anchor="t">
                <a:noAutofit/>
              </a:bodyPr>
              <a:lstStyle/>
              <a:p>
                <a:pPr>
                  <a:defRPr>
                    <a:latin typeface="Arial"/>
                    <a:ea typeface="Arial"/>
                    <a:cs typeface="Arial"/>
                    <a:sym typeface="Arial"/>
                  </a:defRPr>
                </a:pPr>
                <a:endParaRPr/>
              </a:p>
            </p:txBody>
          </p:sp>
        </p:grpSp>
        <p:sp>
          <p:nvSpPr>
            <p:cNvPr id="429" name="Rectangle 74"/>
            <p:cNvSpPr/>
            <p:nvPr/>
          </p:nvSpPr>
          <p:spPr>
            <a:xfrm>
              <a:off x="3730315" y="1236046"/>
              <a:ext cx="1322818" cy="720001"/>
            </a:xfrm>
            <a:prstGeom prst="rect">
              <a:avLst/>
            </a:prstGeom>
            <a:noFill/>
            <a:ln w="12700" cap="flat">
              <a:solidFill>
                <a:schemeClr val="accent5"/>
              </a:solidFill>
              <a:prstDash val="solid"/>
              <a:miter lim="8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sp>
          <p:nvSpPr>
            <p:cNvPr id="430" name="Rectangle 75"/>
            <p:cNvSpPr/>
            <p:nvPr/>
          </p:nvSpPr>
          <p:spPr>
            <a:xfrm>
              <a:off x="3729009" y="2162502"/>
              <a:ext cx="1322818" cy="720001"/>
            </a:xfrm>
            <a:prstGeom prst="rect">
              <a:avLst/>
            </a:prstGeom>
            <a:noFill/>
            <a:ln w="12700" cap="flat">
              <a:solidFill>
                <a:schemeClr val="accent5"/>
              </a:solidFill>
              <a:prstDash val="solid"/>
              <a:miter lim="8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sp>
          <p:nvSpPr>
            <p:cNvPr id="431" name="Rectangle 76"/>
            <p:cNvSpPr/>
            <p:nvPr/>
          </p:nvSpPr>
          <p:spPr>
            <a:xfrm>
              <a:off x="3739972" y="3085548"/>
              <a:ext cx="1322818" cy="720001"/>
            </a:xfrm>
            <a:prstGeom prst="rect">
              <a:avLst/>
            </a:prstGeom>
            <a:noFill/>
            <a:ln w="12700" cap="flat">
              <a:solidFill>
                <a:schemeClr val="accent5"/>
              </a:solidFill>
              <a:prstDash val="solid"/>
              <a:miter lim="8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sp>
          <p:nvSpPr>
            <p:cNvPr id="432" name="Rectangle 77"/>
            <p:cNvSpPr/>
            <p:nvPr/>
          </p:nvSpPr>
          <p:spPr>
            <a:xfrm>
              <a:off x="3752689" y="4023919"/>
              <a:ext cx="1322818" cy="720001"/>
            </a:xfrm>
            <a:prstGeom prst="rect">
              <a:avLst/>
            </a:prstGeom>
            <a:noFill/>
            <a:ln w="12700" cap="flat">
              <a:solidFill>
                <a:schemeClr val="accent5"/>
              </a:solidFill>
              <a:prstDash val="solid"/>
              <a:miter lim="8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sp>
          <p:nvSpPr>
            <p:cNvPr id="433" name="Rectangle 78"/>
            <p:cNvSpPr/>
            <p:nvPr/>
          </p:nvSpPr>
          <p:spPr>
            <a:xfrm>
              <a:off x="3751758" y="4959367"/>
              <a:ext cx="1322818" cy="720001"/>
            </a:xfrm>
            <a:prstGeom prst="rect">
              <a:avLst/>
            </a:prstGeom>
            <a:noFill/>
            <a:ln w="12700" cap="flat">
              <a:solidFill>
                <a:schemeClr val="accent5"/>
              </a:solidFill>
              <a:prstDash val="solid"/>
              <a:miter lim="8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grpSp>
          <p:nvGrpSpPr>
            <p:cNvPr id="436" name="Group 79"/>
            <p:cNvGrpSpPr/>
            <p:nvPr/>
          </p:nvGrpSpPr>
          <p:grpSpPr>
            <a:xfrm>
              <a:off x="4080547" y="4088976"/>
              <a:ext cx="661409" cy="612001"/>
              <a:chOff x="0" y="0"/>
              <a:chExt cx="661408" cy="611999"/>
            </a:xfrm>
          </p:grpSpPr>
          <p:sp>
            <p:nvSpPr>
              <p:cNvPr id="434" name="Oval 104"/>
              <p:cNvSpPr/>
              <p:nvPr/>
            </p:nvSpPr>
            <p:spPr>
              <a:xfrm>
                <a:off x="-1" y="0"/>
                <a:ext cx="661410" cy="612000"/>
              </a:xfrm>
              <a:prstGeom prst="ellipse">
                <a:avLst/>
              </a:prstGeom>
              <a:gradFill flip="none" rotWithShape="1">
                <a:gsLst>
                  <a:gs pos="0">
                    <a:srgbClr val="00B000"/>
                  </a:gs>
                  <a:gs pos="100000">
                    <a:srgbClr val="004300"/>
                  </a:gs>
                </a:gsLst>
                <a:path path="circle">
                  <a:fillToRect l="37721" t="-19636" r="62278" b="119636"/>
                </a:path>
              </a:gradFill>
              <a:ln w="38100" cap="flat">
                <a:solidFill>
                  <a:srgbClr val="00B050"/>
                </a:solidFill>
                <a:prstDash val="solid"/>
                <a:round/>
              </a:ln>
              <a:effectLst>
                <a:outerShdw blurRad="63500" rotWithShape="0">
                  <a:srgbClr val="000000">
                    <a:alpha val="40000"/>
                  </a:srgbClr>
                </a:outerShdw>
              </a:effectLst>
            </p:spPr>
            <p:txBody>
              <a:bodyPr wrap="square" lIns="45719" tIns="45719" rIns="45719" bIns="45719" numCol="1" anchor="ctr">
                <a:noAutofit/>
              </a:bodyPr>
              <a:lstStyle/>
              <a:p>
                <a:pPr algn="ctr">
                  <a:defRPr sz="2000" b="1">
                    <a:solidFill>
                      <a:srgbClr val="FFFFFF"/>
                    </a:solidFill>
                    <a:latin typeface="Arial"/>
                    <a:ea typeface="Arial"/>
                    <a:cs typeface="Arial"/>
                    <a:sym typeface="Arial"/>
                  </a:defRPr>
                </a:pPr>
                <a:endParaRPr/>
              </a:p>
            </p:txBody>
          </p:sp>
          <p:sp>
            <p:nvSpPr>
              <p:cNvPr id="435" name="Freeform 6"/>
              <p:cNvSpPr/>
              <p:nvPr/>
            </p:nvSpPr>
            <p:spPr>
              <a:xfrm>
                <a:off x="126251" y="151444"/>
                <a:ext cx="408906" cy="309102"/>
              </a:xfrm>
              <a:custGeom>
                <a:avLst/>
                <a:gdLst/>
                <a:ahLst/>
                <a:cxnLst>
                  <a:cxn ang="0">
                    <a:pos x="wd2" y="hd2"/>
                  </a:cxn>
                  <a:cxn ang="5400000">
                    <a:pos x="wd2" y="hd2"/>
                  </a:cxn>
                  <a:cxn ang="10800000">
                    <a:pos x="wd2" y="hd2"/>
                  </a:cxn>
                  <a:cxn ang="16200000">
                    <a:pos x="wd2" y="hd2"/>
                  </a:cxn>
                </a:cxnLst>
                <a:rect l="0" t="0" r="r" b="b"/>
                <a:pathLst>
                  <a:path w="21600" h="19848" extrusionOk="0">
                    <a:moveTo>
                      <a:pt x="0" y="13195"/>
                    </a:moveTo>
                    <a:cubicBezTo>
                      <a:pt x="0" y="13195"/>
                      <a:pt x="5098" y="15979"/>
                      <a:pt x="6441" y="19848"/>
                    </a:cubicBezTo>
                    <a:cubicBezTo>
                      <a:pt x="6441" y="19848"/>
                      <a:pt x="13550" y="8090"/>
                      <a:pt x="21600" y="4995"/>
                    </a:cubicBezTo>
                    <a:cubicBezTo>
                      <a:pt x="21600" y="4995"/>
                      <a:pt x="19820" y="1655"/>
                      <a:pt x="18516" y="199"/>
                    </a:cubicBezTo>
                    <a:cubicBezTo>
                      <a:pt x="16768" y="-1752"/>
                      <a:pt x="8435" y="11263"/>
                      <a:pt x="6828" y="11882"/>
                    </a:cubicBezTo>
                    <a:cubicBezTo>
                      <a:pt x="6828" y="11882"/>
                      <a:pt x="5098" y="9018"/>
                      <a:pt x="3352" y="7626"/>
                    </a:cubicBezTo>
                    <a:cubicBezTo>
                      <a:pt x="3352" y="7626"/>
                      <a:pt x="1680" y="9357"/>
                      <a:pt x="0" y="13195"/>
                    </a:cubicBezTo>
                    <a:close/>
                  </a:path>
                </a:pathLst>
              </a:custGeom>
              <a:solidFill>
                <a:srgbClr val="FFFFFF"/>
              </a:solidFill>
              <a:ln w="12700" cap="flat">
                <a:noFill/>
                <a:miter lim="400000"/>
              </a:ln>
              <a:effectLst>
                <a:outerShdw blurRad="50800" dist="38100" dir="5400000" rotWithShape="0">
                  <a:srgbClr val="000000">
                    <a:alpha val="40000"/>
                  </a:srgbClr>
                </a:outerShdw>
              </a:effectLst>
            </p:spPr>
            <p:txBody>
              <a:bodyPr wrap="square" lIns="45719" tIns="45719" rIns="45719" bIns="45719" numCol="1" anchor="t">
                <a:noAutofit/>
              </a:bodyPr>
              <a:lstStyle/>
              <a:p>
                <a:pPr>
                  <a:defRPr>
                    <a:latin typeface="Arial"/>
                    <a:ea typeface="Arial"/>
                    <a:cs typeface="Arial"/>
                    <a:sym typeface="Arial"/>
                  </a:defRPr>
                </a:pPr>
                <a:endParaRPr/>
              </a:p>
            </p:txBody>
          </p:sp>
        </p:grpSp>
        <p:pic>
          <p:nvPicPr>
            <p:cNvPr id="437" name="Picture 80" descr="Picture 80"/>
            <p:cNvPicPr>
              <a:picLocks noChangeAspect="1"/>
            </p:cNvPicPr>
            <p:nvPr/>
          </p:nvPicPr>
          <p:blipFill>
            <a:blip r:embed="rId3"/>
            <a:stretch>
              <a:fillRect/>
            </a:stretch>
          </p:blipFill>
          <p:spPr>
            <a:xfrm>
              <a:off x="4059114" y="5006804"/>
              <a:ext cx="702050" cy="648001"/>
            </a:xfrm>
            <a:prstGeom prst="rect">
              <a:avLst/>
            </a:prstGeom>
            <a:ln w="12700" cap="flat">
              <a:noFill/>
              <a:miter lim="400000"/>
            </a:ln>
            <a:effectLst/>
          </p:spPr>
        </p:pic>
        <p:grpSp>
          <p:nvGrpSpPr>
            <p:cNvPr id="440" name="Group 81"/>
            <p:cNvGrpSpPr/>
            <p:nvPr/>
          </p:nvGrpSpPr>
          <p:grpSpPr>
            <a:xfrm>
              <a:off x="2632378" y="5013765"/>
              <a:ext cx="661409" cy="612001"/>
              <a:chOff x="0" y="0"/>
              <a:chExt cx="661408" cy="611999"/>
            </a:xfrm>
          </p:grpSpPr>
          <p:sp>
            <p:nvSpPr>
              <p:cNvPr id="438" name="Oval 102"/>
              <p:cNvSpPr/>
              <p:nvPr/>
            </p:nvSpPr>
            <p:spPr>
              <a:xfrm>
                <a:off x="-1" y="0"/>
                <a:ext cx="661410" cy="612000"/>
              </a:xfrm>
              <a:prstGeom prst="ellipse">
                <a:avLst/>
              </a:prstGeom>
              <a:gradFill flip="none" rotWithShape="1">
                <a:gsLst>
                  <a:gs pos="0">
                    <a:srgbClr val="00B000"/>
                  </a:gs>
                  <a:gs pos="100000">
                    <a:srgbClr val="004300"/>
                  </a:gs>
                </a:gsLst>
                <a:path path="circle">
                  <a:fillToRect l="37721" t="-19636" r="62278" b="119636"/>
                </a:path>
              </a:gradFill>
              <a:ln w="38100" cap="flat">
                <a:solidFill>
                  <a:srgbClr val="00B050"/>
                </a:solidFill>
                <a:prstDash val="solid"/>
                <a:round/>
              </a:ln>
              <a:effectLst>
                <a:outerShdw blurRad="63500" rotWithShape="0">
                  <a:srgbClr val="000000">
                    <a:alpha val="40000"/>
                  </a:srgbClr>
                </a:outerShdw>
              </a:effectLst>
            </p:spPr>
            <p:txBody>
              <a:bodyPr wrap="square" lIns="45719" tIns="45719" rIns="45719" bIns="45719" numCol="1" anchor="ctr">
                <a:noAutofit/>
              </a:bodyPr>
              <a:lstStyle/>
              <a:p>
                <a:pPr algn="ctr">
                  <a:defRPr sz="2000" b="1">
                    <a:solidFill>
                      <a:srgbClr val="FFFFFF"/>
                    </a:solidFill>
                    <a:latin typeface="Arial"/>
                    <a:ea typeface="Arial"/>
                    <a:cs typeface="Arial"/>
                    <a:sym typeface="Arial"/>
                  </a:defRPr>
                </a:pPr>
                <a:endParaRPr/>
              </a:p>
            </p:txBody>
          </p:sp>
          <p:sp>
            <p:nvSpPr>
              <p:cNvPr id="439" name="Freeform 6"/>
              <p:cNvSpPr/>
              <p:nvPr/>
            </p:nvSpPr>
            <p:spPr>
              <a:xfrm>
                <a:off x="126251" y="151444"/>
                <a:ext cx="408906" cy="309102"/>
              </a:xfrm>
              <a:custGeom>
                <a:avLst/>
                <a:gdLst/>
                <a:ahLst/>
                <a:cxnLst>
                  <a:cxn ang="0">
                    <a:pos x="wd2" y="hd2"/>
                  </a:cxn>
                  <a:cxn ang="5400000">
                    <a:pos x="wd2" y="hd2"/>
                  </a:cxn>
                  <a:cxn ang="10800000">
                    <a:pos x="wd2" y="hd2"/>
                  </a:cxn>
                  <a:cxn ang="16200000">
                    <a:pos x="wd2" y="hd2"/>
                  </a:cxn>
                </a:cxnLst>
                <a:rect l="0" t="0" r="r" b="b"/>
                <a:pathLst>
                  <a:path w="21600" h="19848" extrusionOk="0">
                    <a:moveTo>
                      <a:pt x="0" y="13195"/>
                    </a:moveTo>
                    <a:cubicBezTo>
                      <a:pt x="0" y="13195"/>
                      <a:pt x="5098" y="15979"/>
                      <a:pt x="6441" y="19848"/>
                    </a:cubicBezTo>
                    <a:cubicBezTo>
                      <a:pt x="6441" y="19848"/>
                      <a:pt x="13550" y="8090"/>
                      <a:pt x="21600" y="4995"/>
                    </a:cubicBezTo>
                    <a:cubicBezTo>
                      <a:pt x="21600" y="4995"/>
                      <a:pt x="19820" y="1655"/>
                      <a:pt x="18516" y="199"/>
                    </a:cubicBezTo>
                    <a:cubicBezTo>
                      <a:pt x="16768" y="-1752"/>
                      <a:pt x="8435" y="11263"/>
                      <a:pt x="6828" y="11882"/>
                    </a:cubicBezTo>
                    <a:cubicBezTo>
                      <a:pt x="6828" y="11882"/>
                      <a:pt x="5098" y="9018"/>
                      <a:pt x="3352" y="7626"/>
                    </a:cubicBezTo>
                    <a:cubicBezTo>
                      <a:pt x="3352" y="7626"/>
                      <a:pt x="1680" y="9357"/>
                      <a:pt x="0" y="13195"/>
                    </a:cubicBezTo>
                    <a:close/>
                  </a:path>
                </a:pathLst>
              </a:custGeom>
              <a:solidFill>
                <a:srgbClr val="FFFFFF"/>
              </a:solidFill>
              <a:ln w="12700" cap="flat">
                <a:noFill/>
                <a:miter lim="400000"/>
              </a:ln>
              <a:effectLst>
                <a:outerShdw blurRad="50800" dist="38100" dir="5400000" rotWithShape="0">
                  <a:srgbClr val="000000">
                    <a:alpha val="40000"/>
                  </a:srgbClr>
                </a:outerShdw>
              </a:effectLst>
            </p:spPr>
            <p:txBody>
              <a:bodyPr wrap="square" lIns="45719" tIns="45719" rIns="45719" bIns="45719" numCol="1" anchor="t">
                <a:noAutofit/>
              </a:bodyPr>
              <a:lstStyle/>
              <a:p>
                <a:pPr>
                  <a:defRPr>
                    <a:latin typeface="Arial"/>
                    <a:ea typeface="Arial"/>
                    <a:cs typeface="Arial"/>
                    <a:sym typeface="Arial"/>
                  </a:defRPr>
                </a:pPr>
                <a:endParaRPr/>
              </a:p>
            </p:txBody>
          </p:sp>
        </p:grpSp>
        <p:grpSp>
          <p:nvGrpSpPr>
            <p:cNvPr id="445" name="Group 84"/>
            <p:cNvGrpSpPr/>
            <p:nvPr/>
          </p:nvGrpSpPr>
          <p:grpSpPr>
            <a:xfrm>
              <a:off x="7010395" y="1315402"/>
              <a:ext cx="622503" cy="576001"/>
              <a:chOff x="0" y="0"/>
              <a:chExt cx="622502" cy="576000"/>
            </a:xfrm>
          </p:grpSpPr>
          <p:sp>
            <p:nvSpPr>
              <p:cNvPr id="443" name="Oval 100"/>
              <p:cNvSpPr/>
              <p:nvPr/>
            </p:nvSpPr>
            <p:spPr>
              <a:xfrm>
                <a:off x="-1" y="-1"/>
                <a:ext cx="622504" cy="576002"/>
              </a:xfrm>
              <a:prstGeom prst="ellipse">
                <a:avLst/>
              </a:prstGeom>
              <a:gradFill flip="none" rotWithShape="1">
                <a:gsLst>
                  <a:gs pos="0">
                    <a:srgbClr val="00B000"/>
                  </a:gs>
                  <a:gs pos="100000">
                    <a:srgbClr val="004300"/>
                  </a:gs>
                </a:gsLst>
                <a:path path="circle">
                  <a:fillToRect l="37721" t="-19636" r="62278" b="119636"/>
                </a:path>
              </a:gradFill>
              <a:ln w="38100" cap="flat">
                <a:solidFill>
                  <a:srgbClr val="00B050"/>
                </a:solidFill>
                <a:prstDash val="solid"/>
                <a:round/>
              </a:ln>
              <a:effectLst>
                <a:outerShdw blurRad="63500" rotWithShape="0">
                  <a:srgbClr val="000000">
                    <a:alpha val="40000"/>
                  </a:srgbClr>
                </a:outerShdw>
              </a:effectLst>
            </p:spPr>
            <p:txBody>
              <a:bodyPr wrap="square" lIns="45719" tIns="45719" rIns="45719" bIns="45719" numCol="1" anchor="ctr">
                <a:noAutofit/>
              </a:bodyPr>
              <a:lstStyle/>
              <a:p>
                <a:pPr algn="ctr">
                  <a:defRPr sz="2000" b="1">
                    <a:solidFill>
                      <a:srgbClr val="FFFFFF"/>
                    </a:solidFill>
                    <a:latin typeface="Arial"/>
                    <a:ea typeface="Arial"/>
                    <a:cs typeface="Arial"/>
                    <a:sym typeface="Arial"/>
                  </a:defRPr>
                </a:pPr>
                <a:endParaRPr/>
              </a:p>
            </p:txBody>
          </p:sp>
          <p:sp>
            <p:nvSpPr>
              <p:cNvPr id="444" name="Freeform 6"/>
              <p:cNvSpPr/>
              <p:nvPr/>
            </p:nvSpPr>
            <p:spPr>
              <a:xfrm>
                <a:off x="118825" y="142535"/>
                <a:ext cx="384853" cy="290920"/>
              </a:xfrm>
              <a:custGeom>
                <a:avLst/>
                <a:gdLst/>
                <a:ahLst/>
                <a:cxnLst>
                  <a:cxn ang="0">
                    <a:pos x="wd2" y="hd2"/>
                  </a:cxn>
                  <a:cxn ang="5400000">
                    <a:pos x="wd2" y="hd2"/>
                  </a:cxn>
                  <a:cxn ang="10800000">
                    <a:pos x="wd2" y="hd2"/>
                  </a:cxn>
                  <a:cxn ang="16200000">
                    <a:pos x="wd2" y="hd2"/>
                  </a:cxn>
                </a:cxnLst>
                <a:rect l="0" t="0" r="r" b="b"/>
                <a:pathLst>
                  <a:path w="21600" h="19848" extrusionOk="0">
                    <a:moveTo>
                      <a:pt x="0" y="13195"/>
                    </a:moveTo>
                    <a:cubicBezTo>
                      <a:pt x="0" y="13195"/>
                      <a:pt x="5098" y="15979"/>
                      <a:pt x="6441" y="19848"/>
                    </a:cubicBezTo>
                    <a:cubicBezTo>
                      <a:pt x="6441" y="19848"/>
                      <a:pt x="13550" y="8090"/>
                      <a:pt x="21600" y="4995"/>
                    </a:cubicBezTo>
                    <a:cubicBezTo>
                      <a:pt x="21600" y="4995"/>
                      <a:pt x="19820" y="1655"/>
                      <a:pt x="18516" y="199"/>
                    </a:cubicBezTo>
                    <a:cubicBezTo>
                      <a:pt x="16768" y="-1752"/>
                      <a:pt x="8435" y="11263"/>
                      <a:pt x="6828" y="11882"/>
                    </a:cubicBezTo>
                    <a:cubicBezTo>
                      <a:pt x="6828" y="11882"/>
                      <a:pt x="5098" y="9018"/>
                      <a:pt x="3352" y="7626"/>
                    </a:cubicBezTo>
                    <a:cubicBezTo>
                      <a:pt x="3352" y="7626"/>
                      <a:pt x="1680" y="9357"/>
                      <a:pt x="0" y="13195"/>
                    </a:cubicBezTo>
                    <a:close/>
                  </a:path>
                </a:pathLst>
              </a:custGeom>
              <a:solidFill>
                <a:srgbClr val="FFFFFF"/>
              </a:solidFill>
              <a:ln w="12700" cap="flat">
                <a:noFill/>
                <a:miter lim="400000"/>
              </a:ln>
              <a:effectLst>
                <a:outerShdw blurRad="50800" dist="38100" dir="5400000" rotWithShape="0">
                  <a:srgbClr val="000000">
                    <a:alpha val="40000"/>
                  </a:srgbClr>
                </a:outerShdw>
              </a:effectLst>
            </p:spPr>
            <p:txBody>
              <a:bodyPr wrap="square" lIns="45719" tIns="45719" rIns="45719" bIns="45719" numCol="1" anchor="t">
                <a:noAutofit/>
              </a:bodyPr>
              <a:lstStyle/>
              <a:p>
                <a:pPr>
                  <a:defRPr>
                    <a:latin typeface="Arial"/>
                    <a:ea typeface="Arial"/>
                    <a:cs typeface="Arial"/>
                    <a:sym typeface="Arial"/>
                  </a:defRPr>
                </a:pPr>
                <a:endParaRPr/>
              </a:p>
            </p:txBody>
          </p:sp>
        </p:grpSp>
        <p:grpSp>
          <p:nvGrpSpPr>
            <p:cNvPr id="448" name="Group 85"/>
            <p:cNvGrpSpPr/>
            <p:nvPr/>
          </p:nvGrpSpPr>
          <p:grpSpPr>
            <a:xfrm>
              <a:off x="6993440" y="2213229"/>
              <a:ext cx="622503" cy="576001"/>
              <a:chOff x="0" y="0"/>
              <a:chExt cx="622502" cy="576000"/>
            </a:xfrm>
          </p:grpSpPr>
          <p:sp>
            <p:nvSpPr>
              <p:cNvPr id="446" name="Oval 98"/>
              <p:cNvSpPr/>
              <p:nvPr/>
            </p:nvSpPr>
            <p:spPr>
              <a:xfrm>
                <a:off x="-1" y="-1"/>
                <a:ext cx="622504" cy="576002"/>
              </a:xfrm>
              <a:prstGeom prst="ellipse">
                <a:avLst/>
              </a:prstGeom>
              <a:gradFill flip="none" rotWithShape="1">
                <a:gsLst>
                  <a:gs pos="0">
                    <a:srgbClr val="00B000"/>
                  </a:gs>
                  <a:gs pos="100000">
                    <a:srgbClr val="004300"/>
                  </a:gs>
                </a:gsLst>
                <a:path path="circle">
                  <a:fillToRect l="37721" t="-19636" r="62278" b="119636"/>
                </a:path>
              </a:gradFill>
              <a:ln w="38100" cap="flat">
                <a:solidFill>
                  <a:srgbClr val="00B050"/>
                </a:solidFill>
                <a:prstDash val="solid"/>
                <a:round/>
              </a:ln>
              <a:effectLst>
                <a:outerShdw blurRad="63500" rotWithShape="0">
                  <a:srgbClr val="000000">
                    <a:alpha val="40000"/>
                  </a:srgbClr>
                </a:outerShdw>
              </a:effectLst>
            </p:spPr>
            <p:txBody>
              <a:bodyPr wrap="square" lIns="45719" tIns="45719" rIns="45719" bIns="45719" numCol="1" anchor="ctr">
                <a:noAutofit/>
              </a:bodyPr>
              <a:lstStyle/>
              <a:p>
                <a:pPr algn="ctr">
                  <a:defRPr sz="2000" b="1">
                    <a:solidFill>
                      <a:srgbClr val="FFFFFF"/>
                    </a:solidFill>
                    <a:latin typeface="Arial"/>
                    <a:ea typeface="Arial"/>
                    <a:cs typeface="Arial"/>
                    <a:sym typeface="Arial"/>
                  </a:defRPr>
                </a:pPr>
                <a:endParaRPr/>
              </a:p>
            </p:txBody>
          </p:sp>
          <p:sp>
            <p:nvSpPr>
              <p:cNvPr id="447" name="Freeform 6"/>
              <p:cNvSpPr/>
              <p:nvPr/>
            </p:nvSpPr>
            <p:spPr>
              <a:xfrm>
                <a:off x="118825" y="142535"/>
                <a:ext cx="384853" cy="290920"/>
              </a:xfrm>
              <a:custGeom>
                <a:avLst/>
                <a:gdLst/>
                <a:ahLst/>
                <a:cxnLst>
                  <a:cxn ang="0">
                    <a:pos x="wd2" y="hd2"/>
                  </a:cxn>
                  <a:cxn ang="5400000">
                    <a:pos x="wd2" y="hd2"/>
                  </a:cxn>
                  <a:cxn ang="10800000">
                    <a:pos x="wd2" y="hd2"/>
                  </a:cxn>
                  <a:cxn ang="16200000">
                    <a:pos x="wd2" y="hd2"/>
                  </a:cxn>
                </a:cxnLst>
                <a:rect l="0" t="0" r="r" b="b"/>
                <a:pathLst>
                  <a:path w="21600" h="19848" extrusionOk="0">
                    <a:moveTo>
                      <a:pt x="0" y="13195"/>
                    </a:moveTo>
                    <a:cubicBezTo>
                      <a:pt x="0" y="13195"/>
                      <a:pt x="5098" y="15979"/>
                      <a:pt x="6441" y="19848"/>
                    </a:cubicBezTo>
                    <a:cubicBezTo>
                      <a:pt x="6441" y="19848"/>
                      <a:pt x="13550" y="8090"/>
                      <a:pt x="21600" y="4995"/>
                    </a:cubicBezTo>
                    <a:cubicBezTo>
                      <a:pt x="21600" y="4995"/>
                      <a:pt x="19820" y="1655"/>
                      <a:pt x="18516" y="199"/>
                    </a:cubicBezTo>
                    <a:cubicBezTo>
                      <a:pt x="16768" y="-1752"/>
                      <a:pt x="8435" y="11263"/>
                      <a:pt x="6828" y="11882"/>
                    </a:cubicBezTo>
                    <a:cubicBezTo>
                      <a:pt x="6828" y="11882"/>
                      <a:pt x="5098" y="9018"/>
                      <a:pt x="3352" y="7626"/>
                    </a:cubicBezTo>
                    <a:cubicBezTo>
                      <a:pt x="3352" y="7626"/>
                      <a:pt x="1680" y="9357"/>
                      <a:pt x="0" y="13195"/>
                    </a:cubicBezTo>
                    <a:close/>
                  </a:path>
                </a:pathLst>
              </a:custGeom>
              <a:solidFill>
                <a:srgbClr val="FFFFFF"/>
              </a:solidFill>
              <a:ln w="12700" cap="flat">
                <a:noFill/>
                <a:miter lim="400000"/>
              </a:ln>
              <a:effectLst>
                <a:outerShdw blurRad="50800" dist="38100" dir="5400000" rotWithShape="0">
                  <a:srgbClr val="000000">
                    <a:alpha val="40000"/>
                  </a:srgbClr>
                </a:outerShdw>
              </a:effectLst>
            </p:spPr>
            <p:txBody>
              <a:bodyPr wrap="square" lIns="45719" tIns="45719" rIns="45719" bIns="45719" numCol="1" anchor="t">
                <a:noAutofit/>
              </a:bodyPr>
              <a:lstStyle/>
              <a:p>
                <a:pPr>
                  <a:defRPr>
                    <a:latin typeface="Arial"/>
                    <a:ea typeface="Arial"/>
                    <a:cs typeface="Arial"/>
                    <a:sym typeface="Arial"/>
                  </a:defRPr>
                </a:pPr>
                <a:endParaRPr/>
              </a:p>
            </p:txBody>
          </p:sp>
        </p:grpSp>
        <p:sp>
          <p:nvSpPr>
            <p:cNvPr id="449" name="Rectangle 86"/>
            <p:cNvSpPr/>
            <p:nvPr/>
          </p:nvSpPr>
          <p:spPr>
            <a:xfrm>
              <a:off x="6636323" y="1234545"/>
              <a:ext cx="1322818" cy="720001"/>
            </a:xfrm>
            <a:prstGeom prst="rect">
              <a:avLst/>
            </a:prstGeom>
            <a:noFill/>
            <a:ln w="12700" cap="flat">
              <a:solidFill>
                <a:schemeClr val="accent5"/>
              </a:solidFill>
              <a:prstDash val="solid"/>
              <a:miter lim="8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sp>
          <p:nvSpPr>
            <p:cNvPr id="450" name="Rectangle 87"/>
            <p:cNvSpPr/>
            <p:nvPr/>
          </p:nvSpPr>
          <p:spPr>
            <a:xfrm>
              <a:off x="6638905" y="2139086"/>
              <a:ext cx="1322818" cy="720001"/>
            </a:xfrm>
            <a:prstGeom prst="rect">
              <a:avLst/>
            </a:prstGeom>
            <a:noFill/>
            <a:ln w="12700" cap="flat">
              <a:solidFill>
                <a:schemeClr val="accent5"/>
              </a:solidFill>
              <a:prstDash val="solid"/>
              <a:miter lim="8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sp>
          <p:nvSpPr>
            <p:cNvPr id="451" name="Rectangle 88"/>
            <p:cNvSpPr/>
            <p:nvPr/>
          </p:nvSpPr>
          <p:spPr>
            <a:xfrm>
              <a:off x="6659303" y="3063113"/>
              <a:ext cx="1322818" cy="720001"/>
            </a:xfrm>
            <a:prstGeom prst="rect">
              <a:avLst/>
            </a:prstGeom>
            <a:noFill/>
            <a:ln w="12700" cap="flat">
              <a:solidFill>
                <a:schemeClr val="accent5"/>
              </a:solidFill>
              <a:prstDash val="solid"/>
              <a:miter lim="8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sp>
          <p:nvSpPr>
            <p:cNvPr id="452" name="Rectangle 89"/>
            <p:cNvSpPr/>
            <p:nvPr/>
          </p:nvSpPr>
          <p:spPr>
            <a:xfrm>
              <a:off x="6654656" y="3998117"/>
              <a:ext cx="1322818" cy="720001"/>
            </a:xfrm>
            <a:prstGeom prst="rect">
              <a:avLst/>
            </a:prstGeom>
            <a:noFill/>
            <a:ln w="12700" cap="flat">
              <a:solidFill>
                <a:schemeClr val="accent5"/>
              </a:solidFill>
              <a:prstDash val="solid"/>
              <a:miter lim="8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sp>
          <p:nvSpPr>
            <p:cNvPr id="453" name="Rectangle 90"/>
            <p:cNvSpPr/>
            <p:nvPr/>
          </p:nvSpPr>
          <p:spPr>
            <a:xfrm>
              <a:off x="6657046" y="4964513"/>
              <a:ext cx="1322818" cy="720001"/>
            </a:xfrm>
            <a:prstGeom prst="rect">
              <a:avLst/>
            </a:prstGeom>
            <a:noFill/>
            <a:ln w="12700" cap="flat">
              <a:solidFill>
                <a:schemeClr val="accent5"/>
              </a:solidFill>
              <a:prstDash val="solid"/>
              <a:miter lim="8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grpSp>
          <p:nvGrpSpPr>
            <p:cNvPr id="456" name="Group 91"/>
            <p:cNvGrpSpPr/>
            <p:nvPr/>
          </p:nvGrpSpPr>
          <p:grpSpPr>
            <a:xfrm>
              <a:off x="6993103" y="3112626"/>
              <a:ext cx="661409" cy="612001"/>
              <a:chOff x="0" y="0"/>
              <a:chExt cx="661408" cy="611999"/>
            </a:xfrm>
          </p:grpSpPr>
          <p:sp>
            <p:nvSpPr>
              <p:cNvPr id="454" name="Oval 96"/>
              <p:cNvSpPr/>
              <p:nvPr/>
            </p:nvSpPr>
            <p:spPr>
              <a:xfrm>
                <a:off x="-1" y="0"/>
                <a:ext cx="661410" cy="612000"/>
              </a:xfrm>
              <a:prstGeom prst="ellipse">
                <a:avLst/>
              </a:prstGeom>
              <a:gradFill flip="none" rotWithShape="1">
                <a:gsLst>
                  <a:gs pos="0">
                    <a:srgbClr val="00B000"/>
                  </a:gs>
                  <a:gs pos="100000">
                    <a:srgbClr val="004300"/>
                  </a:gs>
                </a:gsLst>
                <a:path path="circle">
                  <a:fillToRect l="37721" t="-19636" r="62278" b="119636"/>
                </a:path>
              </a:gradFill>
              <a:ln w="38100" cap="flat">
                <a:solidFill>
                  <a:srgbClr val="00B050"/>
                </a:solidFill>
                <a:prstDash val="solid"/>
                <a:round/>
              </a:ln>
              <a:effectLst>
                <a:outerShdw blurRad="63500" rotWithShape="0">
                  <a:srgbClr val="000000">
                    <a:alpha val="40000"/>
                  </a:srgbClr>
                </a:outerShdw>
              </a:effectLst>
            </p:spPr>
            <p:txBody>
              <a:bodyPr wrap="square" lIns="45719" tIns="45719" rIns="45719" bIns="45719" numCol="1" anchor="ctr">
                <a:noAutofit/>
              </a:bodyPr>
              <a:lstStyle/>
              <a:p>
                <a:pPr algn="ctr">
                  <a:defRPr sz="2000" b="1">
                    <a:solidFill>
                      <a:srgbClr val="FFFFFF"/>
                    </a:solidFill>
                    <a:latin typeface="Arial"/>
                    <a:ea typeface="Arial"/>
                    <a:cs typeface="Arial"/>
                    <a:sym typeface="Arial"/>
                  </a:defRPr>
                </a:pPr>
                <a:endParaRPr/>
              </a:p>
            </p:txBody>
          </p:sp>
          <p:sp>
            <p:nvSpPr>
              <p:cNvPr id="455" name="Freeform 6"/>
              <p:cNvSpPr/>
              <p:nvPr/>
            </p:nvSpPr>
            <p:spPr>
              <a:xfrm>
                <a:off x="126251" y="151444"/>
                <a:ext cx="408906" cy="309102"/>
              </a:xfrm>
              <a:custGeom>
                <a:avLst/>
                <a:gdLst/>
                <a:ahLst/>
                <a:cxnLst>
                  <a:cxn ang="0">
                    <a:pos x="wd2" y="hd2"/>
                  </a:cxn>
                  <a:cxn ang="5400000">
                    <a:pos x="wd2" y="hd2"/>
                  </a:cxn>
                  <a:cxn ang="10800000">
                    <a:pos x="wd2" y="hd2"/>
                  </a:cxn>
                  <a:cxn ang="16200000">
                    <a:pos x="wd2" y="hd2"/>
                  </a:cxn>
                </a:cxnLst>
                <a:rect l="0" t="0" r="r" b="b"/>
                <a:pathLst>
                  <a:path w="21600" h="19848" extrusionOk="0">
                    <a:moveTo>
                      <a:pt x="0" y="13195"/>
                    </a:moveTo>
                    <a:cubicBezTo>
                      <a:pt x="0" y="13195"/>
                      <a:pt x="5098" y="15979"/>
                      <a:pt x="6441" y="19848"/>
                    </a:cubicBezTo>
                    <a:cubicBezTo>
                      <a:pt x="6441" y="19848"/>
                      <a:pt x="13550" y="8090"/>
                      <a:pt x="21600" y="4995"/>
                    </a:cubicBezTo>
                    <a:cubicBezTo>
                      <a:pt x="21600" y="4995"/>
                      <a:pt x="19820" y="1655"/>
                      <a:pt x="18516" y="199"/>
                    </a:cubicBezTo>
                    <a:cubicBezTo>
                      <a:pt x="16768" y="-1752"/>
                      <a:pt x="8435" y="11263"/>
                      <a:pt x="6828" y="11882"/>
                    </a:cubicBezTo>
                    <a:cubicBezTo>
                      <a:pt x="6828" y="11882"/>
                      <a:pt x="5098" y="9018"/>
                      <a:pt x="3352" y="7626"/>
                    </a:cubicBezTo>
                    <a:cubicBezTo>
                      <a:pt x="3352" y="7626"/>
                      <a:pt x="1680" y="9357"/>
                      <a:pt x="0" y="13195"/>
                    </a:cubicBezTo>
                    <a:close/>
                  </a:path>
                </a:pathLst>
              </a:custGeom>
              <a:solidFill>
                <a:srgbClr val="FFFFFF"/>
              </a:solidFill>
              <a:ln w="12700" cap="flat">
                <a:noFill/>
                <a:miter lim="400000"/>
              </a:ln>
              <a:effectLst>
                <a:outerShdw blurRad="50800" dist="38100" dir="5400000" rotWithShape="0">
                  <a:srgbClr val="000000">
                    <a:alpha val="40000"/>
                  </a:srgbClr>
                </a:outerShdw>
              </a:effectLst>
            </p:spPr>
            <p:txBody>
              <a:bodyPr wrap="square" lIns="45719" tIns="45719" rIns="45719" bIns="45719" numCol="1" anchor="t">
                <a:noAutofit/>
              </a:bodyPr>
              <a:lstStyle/>
              <a:p>
                <a:pPr>
                  <a:defRPr>
                    <a:latin typeface="Arial"/>
                    <a:ea typeface="Arial"/>
                    <a:cs typeface="Arial"/>
                    <a:sym typeface="Arial"/>
                  </a:defRPr>
                </a:pPr>
                <a:endParaRPr/>
              </a:p>
            </p:txBody>
          </p:sp>
        </p:grpSp>
        <p:pic>
          <p:nvPicPr>
            <p:cNvPr id="457" name="Picture 92" descr="Picture 92"/>
            <p:cNvPicPr>
              <a:picLocks noChangeAspect="1"/>
            </p:cNvPicPr>
            <p:nvPr/>
          </p:nvPicPr>
          <p:blipFill>
            <a:blip r:embed="rId3"/>
            <a:stretch>
              <a:fillRect/>
            </a:stretch>
          </p:blipFill>
          <p:spPr>
            <a:xfrm>
              <a:off x="6946707" y="4998624"/>
              <a:ext cx="702049" cy="648001"/>
            </a:xfrm>
            <a:prstGeom prst="rect">
              <a:avLst/>
            </a:prstGeom>
            <a:ln w="12700" cap="flat">
              <a:noFill/>
              <a:miter lim="400000"/>
            </a:ln>
            <a:effectLst/>
          </p:spPr>
        </p:pic>
        <p:pic>
          <p:nvPicPr>
            <p:cNvPr id="459" name="Picture 94" descr="Picture 94"/>
            <p:cNvPicPr>
              <a:picLocks noChangeAspect="1"/>
            </p:cNvPicPr>
            <p:nvPr/>
          </p:nvPicPr>
          <p:blipFill>
            <a:blip r:embed="rId3"/>
            <a:stretch>
              <a:fillRect/>
            </a:stretch>
          </p:blipFill>
          <p:spPr>
            <a:xfrm>
              <a:off x="5526889" y="4054915"/>
              <a:ext cx="702049" cy="648001"/>
            </a:xfrm>
            <a:prstGeom prst="rect">
              <a:avLst/>
            </a:prstGeom>
            <a:ln w="12700" cap="flat">
              <a:noFill/>
              <a:miter lim="400000"/>
            </a:ln>
            <a:effectLst/>
          </p:spPr>
        </p:pic>
        <p:sp>
          <p:nvSpPr>
            <p:cNvPr id="151" name="TextBox 29">
              <a:extLst>
                <a:ext uri="{FF2B5EF4-FFF2-40B4-BE49-F238E27FC236}">
                  <a16:creationId xmlns:a16="http://schemas.microsoft.com/office/drawing/2014/main" id="{5CE69574-B4E6-4A17-8652-A306C81DCBCD}"/>
                </a:ext>
              </a:extLst>
            </p:cNvPr>
            <p:cNvSpPr txBox="1"/>
            <p:nvPr/>
          </p:nvSpPr>
          <p:spPr>
            <a:xfrm>
              <a:off x="5094586" y="237851"/>
              <a:ext cx="1526049" cy="52321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sz="1200" b="1">
                  <a:latin typeface="Arial"/>
                  <a:ea typeface="Arial"/>
                  <a:cs typeface="Arial"/>
                  <a:sym typeface="Arial"/>
                </a:defRPr>
              </a:lvl1pPr>
            </a:lstStyle>
            <a:p>
              <a:r>
                <a:rPr sz="1400">
                  <a:latin typeface="Agency FB" panose="020B0503020202020204" pitchFamily="34" charset="0"/>
                </a:rPr>
                <a:t>Aktivitas Pengawasan Sesuai Standar</a:t>
              </a:r>
            </a:p>
          </p:txBody>
        </p:sp>
        <p:sp>
          <p:nvSpPr>
            <p:cNvPr id="152" name="TextBox 83">
              <a:extLst>
                <a:ext uri="{FF2B5EF4-FFF2-40B4-BE49-F238E27FC236}">
                  <a16:creationId xmlns:a16="http://schemas.microsoft.com/office/drawing/2014/main" id="{B7FC8B70-908B-4361-8B86-DBC33ACD97BA}"/>
                </a:ext>
              </a:extLst>
            </p:cNvPr>
            <p:cNvSpPr txBox="1"/>
            <p:nvPr/>
          </p:nvSpPr>
          <p:spPr>
            <a:xfrm>
              <a:off x="6567065" y="250363"/>
              <a:ext cx="1491925" cy="52321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sz="1200" b="1">
                  <a:latin typeface="Arial"/>
                  <a:ea typeface="Arial"/>
                  <a:cs typeface="Arial"/>
                  <a:sym typeface="Arial"/>
                </a:defRPr>
              </a:lvl1pPr>
            </a:lstStyle>
            <a:p>
              <a:r>
                <a:rPr sz="1400" dirty="0">
                  <a:latin typeface="Agency FB" panose="020B0503020202020204" pitchFamily="34" charset="0"/>
                </a:rPr>
                <a:t>Hasil </a:t>
              </a:r>
              <a:r>
                <a:rPr sz="1400" dirty="0" err="1">
                  <a:latin typeface="Agency FB" panose="020B0503020202020204" pitchFamily="34" charset="0"/>
                </a:rPr>
                <a:t>Pengawasan</a:t>
              </a:r>
              <a:r>
                <a:rPr sz="1400" dirty="0">
                  <a:latin typeface="Agency FB" panose="020B0503020202020204" pitchFamily="34" charset="0"/>
                </a:rPr>
                <a:t> APIP yang </a:t>
              </a:r>
              <a:r>
                <a:rPr sz="1400" dirty="0" err="1">
                  <a:latin typeface="Agency FB" panose="020B0503020202020204" pitchFamily="34" charset="0"/>
                </a:rPr>
                <a:t>Berkualitas</a:t>
              </a:r>
              <a:endParaRPr sz="1400" dirty="0">
                <a:latin typeface="Agency FB" panose="020B0503020202020204" pitchFamily="34" charset="0"/>
              </a:endParaRPr>
            </a:p>
          </p:txBody>
        </p:sp>
        <p:sp>
          <p:nvSpPr>
            <p:cNvPr id="153" name="TextBox 95">
              <a:extLst>
                <a:ext uri="{FF2B5EF4-FFF2-40B4-BE49-F238E27FC236}">
                  <a16:creationId xmlns:a16="http://schemas.microsoft.com/office/drawing/2014/main" id="{4EDBB930-47D7-4834-9887-6CF48EA23174}"/>
                </a:ext>
              </a:extLst>
            </p:cNvPr>
            <p:cNvSpPr txBox="1"/>
            <p:nvPr/>
          </p:nvSpPr>
          <p:spPr>
            <a:xfrm>
              <a:off x="8046349" y="271395"/>
              <a:ext cx="1487297" cy="52321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sz="1200" b="1">
                  <a:latin typeface="Arial"/>
                  <a:ea typeface="Arial"/>
                  <a:cs typeface="Arial"/>
                  <a:sym typeface="Arial"/>
                </a:defRPr>
              </a:lvl1pPr>
            </a:lstStyle>
            <a:p>
              <a:r>
                <a:rPr sz="1400">
                  <a:latin typeface="Agency FB" panose="020B0503020202020204" pitchFamily="34" charset="0"/>
                </a:rPr>
                <a:t>APIP Menjadi Mitra Strategis Organisasi</a:t>
              </a:r>
            </a:p>
          </p:txBody>
        </p:sp>
        <p:sp>
          <p:nvSpPr>
            <p:cNvPr id="156" name="TextBox 28">
              <a:extLst>
                <a:ext uri="{FF2B5EF4-FFF2-40B4-BE49-F238E27FC236}">
                  <a16:creationId xmlns:a16="http://schemas.microsoft.com/office/drawing/2014/main" id="{73597374-1729-461E-829C-AA07D40C4D3F}"/>
                </a:ext>
              </a:extLst>
            </p:cNvPr>
            <p:cNvSpPr txBox="1"/>
            <p:nvPr/>
          </p:nvSpPr>
          <p:spPr>
            <a:xfrm>
              <a:off x="2231584" y="175738"/>
              <a:ext cx="1268638" cy="73866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sz="1200" b="1">
                  <a:latin typeface="Arial"/>
                  <a:ea typeface="Arial"/>
                  <a:cs typeface="Arial"/>
                  <a:sym typeface="Arial"/>
                </a:defRPr>
              </a:lvl1pPr>
            </a:lstStyle>
            <a:p>
              <a:r>
                <a:rPr sz="1400" dirty="0" err="1">
                  <a:latin typeface="Agency FB" panose="020B0503020202020204" pitchFamily="34" charset="0"/>
                </a:rPr>
                <a:t>Organisasi</a:t>
              </a:r>
              <a:r>
                <a:rPr sz="1400" dirty="0">
                  <a:latin typeface="Agency FB" panose="020B0503020202020204" pitchFamily="34" charset="0"/>
                </a:rPr>
                <a:t> dan </a:t>
              </a:r>
              <a:r>
                <a:rPr sz="1400" dirty="0" err="1">
                  <a:latin typeface="Agency FB" panose="020B0503020202020204" pitchFamily="34" charset="0"/>
                </a:rPr>
                <a:t>Mandat</a:t>
              </a:r>
              <a:r>
                <a:rPr sz="1400" dirty="0">
                  <a:latin typeface="Agency FB" panose="020B0503020202020204" pitchFamily="34" charset="0"/>
                </a:rPr>
                <a:t> </a:t>
              </a:r>
              <a:r>
                <a:rPr sz="1400" dirty="0" err="1">
                  <a:latin typeface="Agency FB" panose="020B0503020202020204" pitchFamily="34" charset="0"/>
                </a:rPr>
                <a:t>Pengawasan</a:t>
              </a:r>
              <a:endParaRPr sz="1400" dirty="0">
                <a:latin typeface="Agency FB" panose="020B0503020202020204" pitchFamily="34" charset="0"/>
              </a:endParaRPr>
            </a:p>
          </p:txBody>
        </p:sp>
        <p:sp>
          <p:nvSpPr>
            <p:cNvPr id="157" name="TextBox 93">
              <a:extLst>
                <a:ext uri="{FF2B5EF4-FFF2-40B4-BE49-F238E27FC236}">
                  <a16:creationId xmlns:a16="http://schemas.microsoft.com/office/drawing/2014/main" id="{EFA0897B-AF24-48CE-9E64-AF3819D280C3}"/>
                </a:ext>
              </a:extLst>
            </p:cNvPr>
            <p:cNvSpPr txBox="1"/>
            <p:nvPr/>
          </p:nvSpPr>
          <p:spPr>
            <a:xfrm>
              <a:off x="3703717" y="282029"/>
              <a:ext cx="1308156" cy="52321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sz="1200" b="1">
                  <a:latin typeface="Arial"/>
                  <a:ea typeface="Arial"/>
                  <a:cs typeface="Arial"/>
                  <a:sym typeface="Arial"/>
                </a:defRPr>
              </a:lvl1pPr>
            </a:lstStyle>
            <a:p>
              <a:r>
                <a:rPr sz="1400">
                  <a:latin typeface="Agency FB" panose="020B0503020202020204" pitchFamily="34" charset="0"/>
                </a:rPr>
                <a:t>Kualifikasi dan Kompetensi SDM</a:t>
              </a:r>
            </a:p>
          </p:txBody>
        </p:sp>
      </p:grpSp>
      <p:sp>
        <p:nvSpPr>
          <p:cNvPr id="140" name="TextBox 4">
            <a:extLst>
              <a:ext uri="{FF2B5EF4-FFF2-40B4-BE49-F238E27FC236}">
                <a16:creationId xmlns:a16="http://schemas.microsoft.com/office/drawing/2014/main" id="{DF59B73A-E6BC-4D44-B924-CFA5096356F3}"/>
              </a:ext>
            </a:extLst>
          </p:cNvPr>
          <p:cNvSpPr txBox="1"/>
          <p:nvPr/>
        </p:nvSpPr>
        <p:spPr>
          <a:xfrm>
            <a:off x="0" y="224135"/>
            <a:ext cx="12216940" cy="461665"/>
          </a:xfrm>
          <a:prstGeom prst="rect">
            <a:avLst/>
          </a:prstGeom>
          <a:solidFill>
            <a:schemeClr val="accent2">
              <a:lumMod val="40000"/>
              <a:lumOff val="60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defTabSz="914377">
              <a:defRPr sz="2400" b="1">
                <a:solidFill>
                  <a:srgbClr val="FFFFFF"/>
                </a:solidFill>
                <a:latin typeface="Arial"/>
                <a:ea typeface="Arial"/>
                <a:cs typeface="Arial"/>
                <a:sym typeface="Arial"/>
              </a:defRPr>
            </a:lvl1pPr>
          </a:lstStyle>
          <a:p>
            <a:r>
              <a:rPr>
                <a:solidFill>
                  <a:schemeClr val="tx1"/>
                </a:solidFill>
                <a:latin typeface="Bahnschrift SemiBold Condensed" panose="020B0502040204020203" pitchFamily="34" charset="0"/>
              </a:rPr>
              <a:t>MATRIKS KARAKTERISTIK LEVEL KAPABILITAS APIP</a:t>
            </a:r>
          </a:p>
        </p:txBody>
      </p:sp>
      <p:cxnSp>
        <p:nvCxnSpPr>
          <p:cNvPr id="3" name="Straight Connector 2">
            <a:extLst>
              <a:ext uri="{FF2B5EF4-FFF2-40B4-BE49-F238E27FC236}">
                <a16:creationId xmlns:a16="http://schemas.microsoft.com/office/drawing/2014/main" id="{B7077CFF-A352-4F50-AC6B-196B2EB9F934}"/>
              </a:ext>
            </a:extLst>
          </p:cNvPr>
          <p:cNvCxnSpPr/>
          <p:nvPr/>
        </p:nvCxnSpPr>
        <p:spPr>
          <a:xfrm>
            <a:off x="685800" y="1031145"/>
            <a:ext cx="1881711" cy="7976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D19706-8233-42A5-B4B7-602473587CA8}"/>
              </a:ext>
            </a:extLst>
          </p:cNvPr>
          <p:cNvPicPr>
            <a:picLocks noChangeAspect="1"/>
          </p:cNvPicPr>
          <p:nvPr/>
        </p:nvPicPr>
        <p:blipFill>
          <a:blip r:embed="rId2"/>
          <a:stretch>
            <a:fillRect/>
          </a:stretch>
        </p:blipFill>
        <p:spPr>
          <a:xfrm>
            <a:off x="339090" y="392430"/>
            <a:ext cx="11513820" cy="6073140"/>
          </a:xfrm>
          <a:prstGeom prst="rect">
            <a:avLst/>
          </a:prstGeom>
        </p:spPr>
      </p:pic>
      <p:sp>
        <p:nvSpPr>
          <p:cNvPr id="4" name="Oval 3">
            <a:extLst>
              <a:ext uri="{FF2B5EF4-FFF2-40B4-BE49-F238E27FC236}">
                <a16:creationId xmlns:a16="http://schemas.microsoft.com/office/drawing/2014/main" id="{08C5343C-8D34-4533-8063-C0C9F0B6F3BE}"/>
              </a:ext>
            </a:extLst>
          </p:cNvPr>
          <p:cNvSpPr/>
          <p:nvPr/>
        </p:nvSpPr>
        <p:spPr>
          <a:xfrm>
            <a:off x="4191000" y="3581400"/>
            <a:ext cx="2362200" cy="990600"/>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228DDCA-474F-49F5-B654-4B62D8A9370C}"/>
              </a:ext>
            </a:extLst>
          </p:cNvPr>
          <p:cNvSpPr/>
          <p:nvPr/>
        </p:nvSpPr>
        <p:spPr>
          <a:xfrm>
            <a:off x="1295400" y="1143000"/>
            <a:ext cx="1143000" cy="4953000"/>
          </a:xfrm>
          <a:prstGeom prst="rect">
            <a:avLst/>
          </a:prstGeom>
          <a:noFill/>
          <a:ln w="28575">
            <a:solidFill>
              <a:srgbClr val="CC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2955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Jayden Free Presentation Template</Template>
  <TotalTime>6330</TotalTime>
  <Words>1264</Words>
  <Application>Microsoft Office PowerPoint</Application>
  <PresentationFormat>Widescreen</PresentationFormat>
  <Paragraphs>243</Paragraphs>
  <Slides>11</Slides>
  <Notes>4</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26" baseType="lpstr">
      <vt:lpstr>Agency FB</vt:lpstr>
      <vt:lpstr>Arial</vt:lpstr>
      <vt:lpstr>Bahnschrift Condensed</vt:lpstr>
      <vt:lpstr>Bahnschrift SemiBold Condensed</vt:lpstr>
      <vt:lpstr>Bauhaus 93</vt:lpstr>
      <vt:lpstr>Berlin Sans FB</vt:lpstr>
      <vt:lpstr>Calibri</vt:lpstr>
      <vt:lpstr>Calibri Light</vt:lpstr>
      <vt:lpstr>Forte</vt:lpstr>
      <vt:lpstr>Gill Sans Ultra Bold Condensed</vt:lpstr>
      <vt:lpstr>Impact</vt:lpstr>
      <vt:lpstr>Montserrat</vt:lpstr>
      <vt:lpstr>Montserrat ExtraBold</vt:lpstr>
      <vt:lpstr>Office Theme</vt:lpstr>
      <vt:lpstr>PDF</vt:lpstr>
      <vt:lpstr>Overview Peningkatan Kapabilitas APIP</vt:lpstr>
      <vt:lpstr>APIP – IACM – KAPABILITAS APIP</vt:lpstr>
      <vt:lpstr>KAPABILITAS APIP DALAM KERTAS KERJA SPIP TERINTEGRASI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Terima kasih    </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Perencanaan audit</dc:title>
  <dc:creator>toshiba</dc:creator>
  <cp:lastModifiedBy>fourita mei widati</cp:lastModifiedBy>
  <cp:revision>494</cp:revision>
  <cp:lastPrinted>2018-06-29T08:37:42Z</cp:lastPrinted>
  <dcterms:created xsi:type="dcterms:W3CDTF">2017-11-06T03:26:18Z</dcterms:created>
  <dcterms:modified xsi:type="dcterms:W3CDTF">2021-10-05T02:54:35Z</dcterms:modified>
</cp:coreProperties>
</file>